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73" r:id="rId4"/>
    <p:sldId id="259" r:id="rId5"/>
    <p:sldId id="260" r:id="rId6"/>
    <p:sldId id="275" r:id="rId7"/>
    <p:sldId id="261" r:id="rId8"/>
    <p:sldId id="280" r:id="rId9"/>
    <p:sldId id="281" r:id="rId10"/>
    <p:sldId id="282" r:id="rId11"/>
    <p:sldId id="262" r:id="rId12"/>
    <p:sldId id="263" r:id="rId13"/>
    <p:sldId id="269" r:id="rId14"/>
    <p:sldId id="278" r:id="rId15"/>
    <p:sldId id="270" r:id="rId16"/>
    <p:sldId id="279" r:id="rId17"/>
    <p:sldId id="264" r:id="rId18"/>
    <p:sldId id="266" r:id="rId19"/>
    <p:sldId id="276" r:id="rId20"/>
    <p:sldId id="265" r:id="rId21"/>
    <p:sldId id="268" r:id="rId22"/>
    <p:sldId id="274" r:id="rId23"/>
    <p:sldId id="286" r:id="rId24"/>
    <p:sldId id="271" r:id="rId25"/>
    <p:sldId id="287" r:id="rId26"/>
    <p:sldId id="285" r:id="rId27"/>
    <p:sldId id="284" r:id="rId28"/>
    <p:sldId id="277" r:id="rId29"/>
    <p:sldId id="289" r:id="rId30"/>
    <p:sldId id="290" r:id="rId31"/>
    <p:sldId id="288" r:id="rId32"/>
    <p:sldId id="291" r:id="rId33"/>
    <p:sldId id="292" r:id="rId34"/>
    <p:sldId id="293" r:id="rId35"/>
    <p:sldId id="272" r:id="rId36"/>
    <p:sldId id="294" r:id="rId37"/>
    <p:sldId id="295" r:id="rId38"/>
    <p:sldId id="283" r:id="rId39"/>
    <p:sldId id="267" r:id="rId40"/>
    <p:sldId id="258" r:id="rId41"/>
  </p:sldIdLst>
  <p:sldSz cx="12195175"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p:cViewPr varScale="1">
        <p:scale>
          <a:sx n="78" d="100"/>
          <a:sy n="78" d="100"/>
        </p:scale>
        <p:origin x="850" y="62"/>
      </p:cViewPr>
      <p:guideLst>
        <p:guide orient="horz" pos="2160"/>
        <p:guide pos="3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185E2-A6ED-3244-9FF1-2C5F70A59707}" type="datetimeFigureOut">
              <a:rPr lang="tr-TR" smtClean="0"/>
              <a:t>1.09.2023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F3F3C-0222-8546-B3CD-6F024F42FC61}" type="slidenum">
              <a:rPr lang="tr-TR" smtClean="0"/>
              <a:t>‹#›</a:t>
            </a:fld>
            <a:endParaRPr lang="tr-TR"/>
          </a:p>
        </p:txBody>
      </p:sp>
    </p:spTree>
    <p:extLst>
      <p:ext uri="{BB962C8B-B14F-4D97-AF65-F5344CB8AC3E}">
        <p14:creationId xmlns:p14="http://schemas.microsoft.com/office/powerpoint/2010/main" val="95053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C3F3F3C-0222-8546-B3CD-6F024F42FC61}" type="slidenum">
              <a:rPr lang="tr-TR" smtClean="0"/>
              <a:t>22</a:t>
            </a:fld>
            <a:endParaRPr lang="tr-TR"/>
          </a:p>
        </p:txBody>
      </p:sp>
    </p:spTree>
    <p:extLst>
      <p:ext uri="{BB962C8B-B14F-4D97-AF65-F5344CB8AC3E}">
        <p14:creationId xmlns:p14="http://schemas.microsoft.com/office/powerpoint/2010/main" val="246316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638" y="2130426"/>
            <a:ext cx="10365899" cy="1470025"/>
          </a:xfrm>
        </p:spPr>
        <p:txBody>
          <a:bodyPr/>
          <a:lstStyle/>
          <a:p>
            <a:r>
              <a:rPr lang="tr-TR"/>
              <a:t>Asıl başlık stili için tıklatın</a:t>
            </a:r>
          </a:p>
        </p:txBody>
      </p:sp>
      <p:sp>
        <p:nvSpPr>
          <p:cNvPr id="3" name="2 Alt Başlık"/>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41502" y="274639"/>
            <a:ext cx="2743914"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759" y="274639"/>
            <a:ext cx="802849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335" y="4406901"/>
            <a:ext cx="10365899"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759" y="273050"/>
            <a:ext cx="4012129"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90340" y="4800600"/>
            <a:ext cx="7317105"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1.09.2023</a:t>
            </a:fld>
            <a:endParaRPr lang="tr-TR"/>
          </a:p>
        </p:txBody>
      </p:sp>
      <p:sp>
        <p:nvSpPr>
          <p:cNvPr id="5" name="4 Altbilgi Yer Tutucusu"/>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2954315" y="1142984"/>
            <a:ext cx="7858180" cy="1470025"/>
          </a:xfrm>
        </p:spPr>
        <p:txBody>
          <a:bodyPr/>
          <a:lstStyle/>
          <a:p>
            <a:r>
              <a:rPr lang="tr-TR" dirty="0"/>
              <a:t>ÖZEL EĞİTİM VE REHBERLİK HİZMETLERİ ŞUBESİ</a:t>
            </a:r>
          </a:p>
        </p:txBody>
      </p:sp>
      <p:sp>
        <p:nvSpPr>
          <p:cNvPr id="3" name="2 Alt Başlık"/>
          <p:cNvSpPr>
            <a:spLocks noGrp="1"/>
          </p:cNvSpPr>
          <p:nvPr>
            <p:ph type="subTitle" idx="1"/>
          </p:nvPr>
        </p:nvSpPr>
        <p:spPr>
          <a:xfrm>
            <a:off x="4204480" y="3616336"/>
            <a:ext cx="5357850" cy="1257312"/>
          </a:xfrm>
        </p:spPr>
        <p:txBody>
          <a:bodyPr>
            <a:normAutofit fontScale="85000" lnSpcReduction="20000"/>
          </a:bodyPr>
          <a:lstStyle/>
          <a:p>
            <a:r>
              <a:rPr lang="tr-TR" dirty="0">
                <a:solidFill>
                  <a:schemeClr val="tx1"/>
                </a:solidFill>
              </a:rPr>
              <a:t>SINIR KOYMA</a:t>
            </a:r>
          </a:p>
          <a:p>
            <a:r>
              <a:rPr lang="tr-TR" dirty="0">
                <a:solidFill>
                  <a:schemeClr val="tx1"/>
                </a:solidFill>
              </a:rPr>
              <a:t>ÖĞRETMEN SUNUMU </a:t>
            </a:r>
          </a:p>
          <a:p>
            <a:r>
              <a:rPr lang="tr-TR" dirty="0">
                <a:solidFill>
                  <a:schemeClr val="tx1"/>
                </a:solidFill>
              </a:rPr>
              <a:t>(ORTAOKUL-LİSE)</a:t>
            </a:r>
          </a:p>
        </p:txBody>
      </p:sp>
      <p:sp>
        <p:nvSpPr>
          <p:cNvPr id="4" name="2 Alt Başlık">
            <a:extLst>
              <a:ext uri="{FF2B5EF4-FFF2-40B4-BE49-F238E27FC236}">
                <a16:creationId xmlns:a16="http://schemas.microsoft.com/office/drawing/2014/main" id="{974786DB-056C-BF9C-74F3-AE875309333D}"/>
              </a:ext>
            </a:extLst>
          </p:cNvPr>
          <p:cNvSpPr txBox="1">
            <a:spLocks/>
          </p:cNvSpPr>
          <p:nvPr/>
        </p:nvSpPr>
        <p:spPr>
          <a:xfrm>
            <a:off x="4204480" y="5710116"/>
            <a:ext cx="535785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000" dirty="0">
                <a:solidFill>
                  <a:schemeClr val="tx1"/>
                </a:solidFill>
              </a:rPr>
              <a:t>İSTANBUL,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Türleri</a:t>
            </a:r>
          </a:p>
        </p:txBody>
      </p:sp>
      <p:sp>
        <p:nvSpPr>
          <p:cNvPr id="3" name="2 İçerik Yer Tutucusu"/>
          <p:cNvSpPr>
            <a:spLocks noGrp="1"/>
          </p:cNvSpPr>
          <p:nvPr>
            <p:ph idx="1"/>
          </p:nvPr>
        </p:nvSpPr>
        <p:spPr>
          <a:xfrm>
            <a:off x="882613" y="1600201"/>
            <a:ext cx="10702804" cy="4114815"/>
          </a:xfrm>
        </p:spPr>
        <p:txBody>
          <a:bodyPr>
            <a:normAutofit/>
          </a:bodyPr>
          <a:lstStyle/>
          <a:p>
            <a:r>
              <a:rPr lang="tr-TR" b="1" u="sng" dirty="0"/>
              <a:t>Zaman Sınırı</a:t>
            </a:r>
            <a:r>
              <a:rPr lang="tr-TR" dirty="0"/>
              <a:t>: Günlük yaşamda bireylerin zamanlarını nasıl kullanacaklarını planlama haklarını ifade etmektedir. </a:t>
            </a:r>
          </a:p>
          <a:p>
            <a:pPr lvl="1"/>
            <a:r>
              <a:rPr lang="tr-TR" dirty="0"/>
              <a:t>Örneğin; mesai bittikten sonra akşam saatlerinde evden çalışılmasının istenmesi </a:t>
            </a:r>
          </a:p>
          <a:p>
            <a:pPr lvl="1"/>
            <a:r>
              <a:rPr lang="tr-TR" dirty="0"/>
              <a:t>Örneğin; yarım saatlik molasının olduğunu söyleyen öğrenciye arkadaşlarının daha fazla kalması için ısrar etmesi zaman sınırının ihlal edilmesidir.</a:t>
            </a:r>
          </a:p>
        </p:txBody>
      </p:sp>
    </p:spTree>
    <p:extLst>
      <p:ext uri="{BB962C8B-B14F-4D97-AF65-F5344CB8AC3E}">
        <p14:creationId xmlns:p14="http://schemas.microsoft.com/office/powerpoint/2010/main" val="294661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Sınır Koyma ve Gelişim Süreci</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Ortaokul ile birlikte ergenlik dönemine giren öğrenciler de küçük yaş grupları gibi net ve anlaşılır kurallara ihtiyaç duymaktadır.</a:t>
            </a:r>
          </a:p>
          <a:p>
            <a:r>
              <a:rPr lang="tr-TR" dirty="0"/>
              <a:t>Burada kurallar oluşturulurken çocuğun yaş ve gelişim dönemi göz önünde bulundurulmalıdır.</a:t>
            </a:r>
          </a:p>
          <a:p>
            <a:pPr lvl="1"/>
            <a:r>
              <a:rPr lang="tr-TR" dirty="0"/>
              <a:t>Örneğin; okul öncesine giden bir çocuğa koyulan teknoloji kullanım süresi sınırı ile liseye giden bir ergene koyulan sınır farklılık göstermelidir.</a:t>
            </a:r>
          </a:p>
        </p:txBody>
      </p:sp>
    </p:spTree>
    <p:extLst>
      <p:ext uri="{BB962C8B-B14F-4D97-AF65-F5344CB8AC3E}">
        <p14:creationId xmlns:p14="http://schemas.microsoft.com/office/powerpoint/2010/main" val="346118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Sınır Koyma ve Gelişim Süreci</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Sınır koyarken kullanılan dil yaş düzeyine göre farklılık gösterebilir.</a:t>
            </a:r>
          </a:p>
          <a:p>
            <a:pPr lvl="1"/>
            <a:r>
              <a:rPr lang="tr-TR" dirty="0"/>
              <a:t>Örneğin; ilkokulda sınıf kuralları oluşturulurken tek cümlelik kurallar belirlenirken, ortaokulda daha karmaşık yönergeler verilebilir.</a:t>
            </a:r>
          </a:p>
          <a:p>
            <a:r>
              <a:rPr lang="tr-TR" dirty="0"/>
              <a:t>Öğrencilerin gelişim dönemine göre sınırların belirlenmesinde işbirliği yapılabilir.</a:t>
            </a:r>
          </a:p>
          <a:p>
            <a:pPr lvl="1"/>
            <a:r>
              <a:rPr lang="tr-TR" dirty="0"/>
              <a:t>Örneğin; ortaokul ve lise düzeyinde sınıf kuralları belirlenirken öğrencilerin fikirleri alınabilir.</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64535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Eğitici Tutumları ve Öğrenci Yaklaşımları</a:t>
            </a:r>
          </a:p>
        </p:txBody>
      </p:sp>
      <p:sp>
        <p:nvSpPr>
          <p:cNvPr id="3" name="2 İçerik Yer Tutucusu"/>
          <p:cNvSpPr>
            <a:spLocks noGrp="1"/>
          </p:cNvSpPr>
          <p:nvPr>
            <p:ph idx="1"/>
          </p:nvPr>
        </p:nvSpPr>
        <p:spPr>
          <a:xfrm>
            <a:off x="882613" y="1600201"/>
            <a:ext cx="10702804" cy="4421087"/>
          </a:xfrm>
        </p:spPr>
        <p:txBody>
          <a:bodyPr>
            <a:normAutofit/>
          </a:bodyPr>
          <a:lstStyle/>
          <a:p>
            <a:r>
              <a:rPr lang="tr-TR" i="1" dirty="0"/>
              <a:t>Aşırı baskıcı ve otoriter </a:t>
            </a:r>
            <a:r>
              <a:rPr lang="tr-TR" dirty="0"/>
              <a:t>bir eğitim almış öğrencinin kurallara karşı iki tip davranış ortaya koyması beklenmektedir. </a:t>
            </a:r>
          </a:p>
          <a:p>
            <a:endParaRPr lang="tr-TR" dirty="0"/>
          </a:p>
          <a:p>
            <a:pPr lvl="1"/>
            <a:r>
              <a:rPr lang="tr-TR" dirty="0"/>
              <a:t>Birinci tip; kurallara boyun eğen ve her sınırı kabul eden çocuk iken</a:t>
            </a:r>
          </a:p>
          <a:p>
            <a:pPr marL="457200" lvl="1" indent="0">
              <a:buNone/>
            </a:pPr>
            <a:endParaRPr lang="tr-TR" dirty="0"/>
          </a:p>
          <a:p>
            <a:pPr lvl="1"/>
            <a:r>
              <a:rPr lang="tr-TR" dirty="0"/>
              <a:t>İkinci tip ise; saldırgan ve kurallara karşı gelen çocuktur.</a:t>
            </a:r>
          </a:p>
          <a:p>
            <a:pPr marL="0" indent="0">
              <a:buNone/>
            </a:pPr>
            <a:endParaRPr lang="tr-TR" dirty="0"/>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363376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Eğitici Tutumları ve Öğrenci Yaklaşımları</a:t>
            </a:r>
          </a:p>
        </p:txBody>
      </p:sp>
      <p:sp>
        <p:nvSpPr>
          <p:cNvPr id="3" name="2 İçerik Yer Tutucusu"/>
          <p:cNvSpPr>
            <a:spLocks noGrp="1"/>
          </p:cNvSpPr>
          <p:nvPr>
            <p:ph idx="1"/>
          </p:nvPr>
        </p:nvSpPr>
        <p:spPr>
          <a:xfrm>
            <a:off x="882613" y="1600201"/>
            <a:ext cx="10702804" cy="4421087"/>
          </a:xfrm>
        </p:spPr>
        <p:txBody>
          <a:bodyPr>
            <a:normAutofit/>
          </a:bodyPr>
          <a:lstStyle/>
          <a:p>
            <a:pPr marL="0" indent="0">
              <a:buNone/>
            </a:pPr>
            <a:endParaRPr lang="tr-TR" dirty="0"/>
          </a:p>
          <a:p>
            <a:r>
              <a:rPr lang="tr-TR" i="1" dirty="0"/>
              <a:t>Aşırı hoşgörülü </a:t>
            </a:r>
            <a:r>
              <a:rPr lang="tr-TR" dirty="0"/>
              <a:t>eğitimde kuralların olmadığı, her istenilenin yapıldığı, abartılı sevgi ve hoşgörünün olduğu yaklaşımdır. Bu yaklaşımla büyüyen çocuklar, istediklerinin olmadığı durumlarda olumsuz tavırlar geliştirebilir ve kurallara uyma noktasında problem yaşayabilirler.</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378611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Eğitici Tutumları ve Öğrenci Yaklaşımları</a:t>
            </a:r>
          </a:p>
        </p:txBody>
      </p:sp>
      <p:sp>
        <p:nvSpPr>
          <p:cNvPr id="3" name="2 İçerik Yer Tutucusu"/>
          <p:cNvSpPr>
            <a:spLocks noGrp="1"/>
          </p:cNvSpPr>
          <p:nvPr>
            <p:ph idx="1"/>
          </p:nvPr>
        </p:nvSpPr>
        <p:spPr>
          <a:xfrm>
            <a:off x="882613" y="1600201"/>
            <a:ext cx="10702804" cy="4637111"/>
          </a:xfrm>
        </p:spPr>
        <p:txBody>
          <a:bodyPr>
            <a:normAutofit/>
          </a:bodyPr>
          <a:lstStyle/>
          <a:p>
            <a:r>
              <a:rPr lang="tr-TR" i="1" dirty="0"/>
              <a:t>Dengesiz ve kararsız ortam</a:t>
            </a:r>
            <a:r>
              <a:rPr lang="tr-TR" dirty="0"/>
              <a:t>, çelişki yaratan, bir davranışa bazı durumlarda ceza verilirken bazı durumlarda görmezden gelindiği, çocuk ve ergenin sınırları net olarak anlayamadığı tutumdur. Bu tutumda öğrenciler doğru ve yanlışı net olarak ayırt edemediği için sınıf ortamında zorluk yaşayabilmektedirler.</a:t>
            </a:r>
          </a:p>
          <a:p>
            <a:pPr marL="0" indent="0">
              <a:buNone/>
            </a:pPr>
            <a:endParaRPr lang="tr-TR" dirty="0"/>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139527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Eğitici Tutumları ve Öğrenci Yaklaşımları</a:t>
            </a:r>
          </a:p>
        </p:txBody>
      </p:sp>
      <p:sp>
        <p:nvSpPr>
          <p:cNvPr id="3" name="2 İçerik Yer Tutucusu"/>
          <p:cNvSpPr>
            <a:spLocks noGrp="1"/>
          </p:cNvSpPr>
          <p:nvPr>
            <p:ph idx="1"/>
          </p:nvPr>
        </p:nvSpPr>
        <p:spPr>
          <a:xfrm>
            <a:off x="882613" y="1600201"/>
            <a:ext cx="10702804" cy="4637111"/>
          </a:xfrm>
        </p:spPr>
        <p:txBody>
          <a:bodyPr>
            <a:normAutofit/>
          </a:bodyPr>
          <a:lstStyle/>
          <a:p>
            <a:r>
              <a:rPr lang="tr-TR" i="1" dirty="0"/>
              <a:t>Güven verici ve hoşgörülü tutumda </a:t>
            </a:r>
            <a:r>
              <a:rPr lang="tr-TR" dirty="0"/>
              <a:t>ise; eğitimcinin çocuğu olduğu gibi kabul etmesi, hoşgörü ve saygı ile ona bir birey olarak yaklaşması, çocuk ve ergenle ilgilenerek onun ilgileri doğrultusunda yeteneklerini keşfetmesine rehberlik yapması söz konusudur. Bu tutum ile yetişen çocuklar etkin problem çözme becerilerine ve kendini ifade etme becerisine sahip olmaktadır (</a:t>
            </a:r>
            <a:r>
              <a:rPr lang="tr-TR" dirty="0" err="1"/>
              <a:t>Otrar</a:t>
            </a:r>
            <a:r>
              <a:rPr lang="tr-TR" dirty="0"/>
              <a:t>, 2020).</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96562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Sınıf Ortamında Sınır Koyma</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Yetişkinler için sınır koyma, çocukların gelişim sürecinde zorlandıkları bir süreç olabilmektedir. </a:t>
            </a:r>
          </a:p>
          <a:p>
            <a:r>
              <a:rPr lang="tr-TR" dirty="0"/>
              <a:t>Sınır koyma, çocukların büyümeleri ile birlikte zaman içerisinde değişen istenmedik davranışlarına yönelik sınırların yeniden belirlenmesi ve yeni durumlara karşı yeni çözümler üretilmesi yeteneğine karşılık gelmektedir (</a:t>
            </a:r>
            <a:r>
              <a:rPr lang="tr-TR" dirty="0" err="1"/>
              <a:t>Dibenedetto</a:t>
            </a:r>
            <a:r>
              <a:rPr lang="tr-TR" dirty="0"/>
              <a:t>, 2016).</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418234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Sınıf Ortamında Sınır Koyma</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Sınır koyma ve disiplin kavramları kimi zaman ceza kavramı ile karışabilmektedir. </a:t>
            </a:r>
          </a:p>
          <a:p>
            <a:r>
              <a:rPr lang="tr-TR" dirty="0"/>
              <a:t>Disiplinin amacı; “Çocukları korumak, hayatta mantıklı seçimler yapabilmeleri için bilgilendirmek ve onların davranışlarının uzun vadeli sonuçları üzerinde düşünmelerini sağlamaktır’’ (</a:t>
            </a:r>
            <a:r>
              <a:rPr lang="tr-TR" dirty="0" err="1"/>
              <a:t>Solter</a:t>
            </a:r>
            <a:r>
              <a:rPr lang="tr-TR" dirty="0"/>
              <a:t>, 2017).</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172761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Sınıf Ortamında Sınır Koyma</a:t>
            </a:r>
          </a:p>
        </p:txBody>
      </p:sp>
      <p:sp>
        <p:nvSpPr>
          <p:cNvPr id="3" name="2 İçerik Yer Tutucusu"/>
          <p:cNvSpPr>
            <a:spLocks noGrp="1"/>
          </p:cNvSpPr>
          <p:nvPr>
            <p:ph idx="1"/>
          </p:nvPr>
        </p:nvSpPr>
        <p:spPr>
          <a:xfrm>
            <a:off x="882613" y="1600201"/>
            <a:ext cx="10702804" cy="4114815"/>
          </a:xfrm>
        </p:spPr>
        <p:txBody>
          <a:bodyPr>
            <a:normAutofit/>
          </a:bodyPr>
          <a:lstStyle/>
          <a:p>
            <a:endParaRPr lang="tr-TR" dirty="0"/>
          </a:p>
          <a:p>
            <a:r>
              <a:rPr lang="tr-TR" dirty="0"/>
              <a:t>Sınır koymada ise; sınırların çocuk ve ergen ile birlikte belirlenmesi, sınırların anlaşılır ve net ifadeler ile belirtilmesi, sınırın alternatif seçeneği ve sınıra uyulmadığı zamanlarda gerçekleşecek durumlar net bir şekilde belirtilir ve uygulanması süreklilik arz eder.</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01506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Sunum Planı</a:t>
            </a:r>
          </a:p>
        </p:txBody>
      </p:sp>
      <p:sp>
        <p:nvSpPr>
          <p:cNvPr id="3" name="2 İçerik Yer Tutucusu"/>
          <p:cNvSpPr>
            <a:spLocks noGrp="1"/>
          </p:cNvSpPr>
          <p:nvPr>
            <p:ph idx="1"/>
          </p:nvPr>
        </p:nvSpPr>
        <p:spPr>
          <a:xfrm>
            <a:off x="882613" y="1600201"/>
            <a:ext cx="10702804" cy="4114815"/>
          </a:xfrm>
        </p:spPr>
        <p:txBody>
          <a:bodyPr>
            <a:normAutofit fontScale="77500" lnSpcReduction="20000"/>
          </a:bodyPr>
          <a:lstStyle/>
          <a:p>
            <a:r>
              <a:rPr lang="tr-TR" dirty="0"/>
              <a:t>Sınır koyma nedir?</a:t>
            </a:r>
          </a:p>
          <a:p>
            <a:r>
              <a:rPr lang="tr-TR" dirty="0"/>
              <a:t>Sınır koymanın önemi</a:t>
            </a:r>
          </a:p>
          <a:p>
            <a:r>
              <a:rPr lang="tr-TR" dirty="0"/>
              <a:t>Sınır türleri</a:t>
            </a:r>
          </a:p>
          <a:p>
            <a:r>
              <a:rPr lang="tr-TR" dirty="0"/>
              <a:t>Sınır koyma ve gelişim süreci</a:t>
            </a:r>
          </a:p>
          <a:p>
            <a:r>
              <a:rPr lang="tr-TR" dirty="0"/>
              <a:t>Eğitici tutumları ve öğrenci yaklaşımları</a:t>
            </a:r>
          </a:p>
          <a:p>
            <a:r>
              <a:rPr lang="tr-TR" dirty="0"/>
              <a:t>Sınıf ortamında sınır koyma</a:t>
            </a:r>
          </a:p>
          <a:p>
            <a:r>
              <a:rPr lang="tr-TR" dirty="0"/>
              <a:t>Sınır koyma teknikleri</a:t>
            </a:r>
          </a:p>
          <a:p>
            <a:r>
              <a:rPr lang="tr-TR" dirty="0"/>
              <a:t>Öğrenci ve ebeveynlerle işbirliği</a:t>
            </a:r>
          </a:p>
          <a:p>
            <a:r>
              <a:rPr lang="tr-TR" dirty="0"/>
              <a:t>Örnek uygulamalar ve deneyim paylaşımı</a:t>
            </a:r>
          </a:p>
          <a:p>
            <a:r>
              <a:rPr lang="tr-TR" dirty="0"/>
              <a:t>Sonuç</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Sınıf Ortamında Sınır Koyma</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Sınır koyma kavramında belirlenen her kural bir amaca hizmet etmektedir. Bu nedenle sınır koyulmadan önce aşağıdaki sorulara yanıt aranabilir:</a:t>
            </a:r>
          </a:p>
          <a:p>
            <a:pPr lvl="1"/>
            <a:r>
              <a:rPr lang="tr-TR" dirty="0"/>
              <a:t>Kural öğrencilerin ihtiyacına yönelik olarak mı belirlendi?</a:t>
            </a:r>
          </a:p>
          <a:p>
            <a:pPr lvl="1"/>
            <a:r>
              <a:rPr lang="tr-TR" dirty="0"/>
              <a:t>Belirlenecek kurala ihtiyaç var mı?</a:t>
            </a:r>
          </a:p>
          <a:p>
            <a:pPr lvl="1"/>
            <a:r>
              <a:rPr lang="tr-TR" dirty="0"/>
              <a:t>Kural öğrencilerin sağlığını ve güvenliğini sağlıyor mu? </a:t>
            </a:r>
          </a:p>
          <a:p>
            <a:pPr lvl="1"/>
            <a:r>
              <a:rPr lang="tr-TR" dirty="0"/>
              <a:t>Belirlenecek kural öğrencilerin gelişim düzeyine ve yaşına uygun mu?</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65826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Sınıf Ortamında Sınır Koyma</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Sınırlar belirlenmeden önce öğrencilerin;</a:t>
            </a:r>
          </a:p>
          <a:p>
            <a:pPr marL="0" indent="0">
              <a:buNone/>
            </a:pPr>
            <a:endParaRPr lang="tr-TR" dirty="0"/>
          </a:p>
          <a:p>
            <a:pPr lvl="1"/>
            <a:r>
              <a:rPr lang="tr-TR" dirty="0"/>
              <a:t>Önceki eğitim durumları</a:t>
            </a:r>
          </a:p>
          <a:p>
            <a:pPr lvl="1"/>
            <a:r>
              <a:rPr lang="tr-TR" dirty="0"/>
              <a:t>Aile içi ilişkileri ve ebeveynlerinin tutumları</a:t>
            </a:r>
          </a:p>
          <a:p>
            <a:pPr lvl="1"/>
            <a:r>
              <a:rPr lang="tr-TR" dirty="0"/>
              <a:t>Sosyoekonomik, sağlık, bilişsel ve psikolojik durumları göz önünde bulundurulmalıdır.</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49148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Sınır Koyma Teknikleri</a:t>
            </a:r>
          </a:p>
        </p:txBody>
      </p:sp>
      <p:sp>
        <p:nvSpPr>
          <p:cNvPr id="3" name="2 İçerik Yer Tutucusu"/>
          <p:cNvSpPr>
            <a:spLocks noGrp="1"/>
          </p:cNvSpPr>
          <p:nvPr>
            <p:ph idx="1"/>
          </p:nvPr>
        </p:nvSpPr>
        <p:spPr>
          <a:xfrm>
            <a:off x="882613" y="1600201"/>
            <a:ext cx="10702804" cy="4114815"/>
          </a:xfrm>
        </p:spPr>
        <p:txBody>
          <a:bodyPr>
            <a:normAutofit/>
          </a:bodyPr>
          <a:lstStyle/>
          <a:p>
            <a:pPr marL="457200" lvl="1" indent="0">
              <a:buNone/>
            </a:pPr>
            <a:endParaRPr lang="tr-TR" dirty="0"/>
          </a:p>
          <a:p>
            <a:pPr marL="457200" lvl="1" indent="0">
              <a:buNone/>
            </a:pPr>
            <a:endParaRPr lang="tr-TR" dirty="0"/>
          </a:p>
        </p:txBody>
      </p:sp>
      <p:pic>
        <p:nvPicPr>
          <p:cNvPr id="5" name="Resim 4" descr="metin, ekran görüntüsü, yazı tipi, tasarım içeren bir resim&#10;&#10;Açıklama otomatik olarak oluşturuldu">
            <a:extLst>
              <a:ext uri="{FF2B5EF4-FFF2-40B4-BE49-F238E27FC236}">
                <a16:creationId xmlns:a16="http://schemas.microsoft.com/office/drawing/2014/main" id="{E90743AE-49E5-8390-4A7F-494570A4C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387" y="1590196"/>
            <a:ext cx="7772400" cy="4493095"/>
          </a:xfrm>
          <a:prstGeom prst="rect">
            <a:avLst/>
          </a:prstGeom>
        </p:spPr>
      </p:pic>
      <p:sp>
        <p:nvSpPr>
          <p:cNvPr id="6" name="Metin kutusu 5">
            <a:extLst>
              <a:ext uri="{FF2B5EF4-FFF2-40B4-BE49-F238E27FC236}">
                <a16:creationId xmlns:a16="http://schemas.microsoft.com/office/drawing/2014/main" id="{6A552DB4-F759-4457-46FA-EB02EA527FA2}"/>
              </a:ext>
            </a:extLst>
          </p:cNvPr>
          <p:cNvSpPr txBox="1"/>
          <p:nvPr/>
        </p:nvSpPr>
        <p:spPr>
          <a:xfrm>
            <a:off x="7753771" y="5975041"/>
            <a:ext cx="2520280" cy="338554"/>
          </a:xfrm>
          <a:prstGeom prst="rect">
            <a:avLst/>
          </a:prstGeom>
          <a:noFill/>
        </p:spPr>
        <p:txBody>
          <a:bodyPr wrap="square" rtlCol="0">
            <a:spAutoFit/>
          </a:bodyPr>
          <a:lstStyle/>
          <a:p>
            <a:r>
              <a:rPr lang="tr-TR" sz="800" dirty="0" err="1"/>
              <a:t>https</a:t>
            </a:r>
            <a:r>
              <a:rPr lang="tr-TR" sz="800" dirty="0"/>
              <a:t>://</a:t>
            </a:r>
            <a:r>
              <a:rPr lang="tr-TR" sz="800" dirty="0" err="1"/>
              <a:t>manisa.meb.gov.tr</a:t>
            </a:r>
            <a:r>
              <a:rPr lang="tr-TR" sz="800" dirty="0"/>
              <a:t>/</a:t>
            </a:r>
            <a:r>
              <a:rPr lang="tr-TR" sz="800" dirty="0" err="1"/>
              <a:t>meb_iys_dosyalar</a:t>
            </a:r>
            <a:r>
              <a:rPr lang="tr-TR" sz="800" dirty="0"/>
              <a:t>/2023_08/04114214_SINIR_KOYMA_-_OYRETMEN_SUNUMU.pdf</a:t>
            </a:r>
          </a:p>
        </p:txBody>
      </p:sp>
    </p:spTree>
    <p:extLst>
      <p:ext uri="{BB962C8B-B14F-4D97-AF65-F5344CB8AC3E}">
        <p14:creationId xmlns:p14="http://schemas.microsoft.com/office/powerpoint/2010/main" val="276303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Sınır Koyma Teknikleri</a:t>
            </a:r>
          </a:p>
        </p:txBody>
      </p:sp>
      <p:sp>
        <p:nvSpPr>
          <p:cNvPr id="3" name="2 İçerik Yer Tutucusu"/>
          <p:cNvSpPr>
            <a:spLocks noGrp="1"/>
          </p:cNvSpPr>
          <p:nvPr>
            <p:ph idx="1"/>
          </p:nvPr>
        </p:nvSpPr>
        <p:spPr>
          <a:xfrm>
            <a:off x="882613" y="1600201"/>
            <a:ext cx="10702804" cy="4114815"/>
          </a:xfrm>
        </p:spPr>
        <p:txBody>
          <a:bodyPr>
            <a:normAutofit/>
          </a:bodyPr>
          <a:lstStyle/>
          <a:p>
            <a:r>
              <a:rPr lang="tr-TR" b="1" u="sng" dirty="0"/>
              <a:t>Adım 1: Davranış Tanımlama</a:t>
            </a:r>
          </a:p>
          <a:p>
            <a:r>
              <a:rPr lang="tr-TR" dirty="0"/>
              <a:t>Sınıfta kurallar belirlenirken daima sınırlar net ve açık olmalı </a:t>
            </a:r>
          </a:p>
          <a:p>
            <a:pPr lvl="1"/>
            <a:r>
              <a:rPr lang="tr-TR" dirty="0"/>
              <a:t>Yerinize oturun yerine ders başladığında tüm öğrenciler yerlerine oturacaktır</a:t>
            </a:r>
          </a:p>
          <a:p>
            <a:r>
              <a:rPr lang="tr-TR" dirty="0"/>
              <a:t>Kurallar oluşturulurken davranışa odaklanılmalı </a:t>
            </a:r>
          </a:p>
          <a:p>
            <a:pPr lvl="1"/>
            <a:r>
              <a:rPr lang="tr-TR" dirty="0"/>
              <a:t>Derse başlayabilmemiz için yerinize oturmanız gerekiyor</a:t>
            </a:r>
          </a:p>
          <a:p>
            <a:r>
              <a:rPr lang="tr-TR" dirty="0"/>
              <a:t>Öğrencilerin kişilik özelliklerine olumsuz vurgu yapılmamalı</a:t>
            </a:r>
          </a:p>
        </p:txBody>
      </p:sp>
    </p:spTree>
    <p:extLst>
      <p:ext uri="{BB962C8B-B14F-4D97-AF65-F5344CB8AC3E}">
        <p14:creationId xmlns:p14="http://schemas.microsoft.com/office/powerpoint/2010/main" val="284962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Sınır Koyma Teknikleri</a:t>
            </a:r>
          </a:p>
        </p:txBody>
      </p:sp>
      <p:sp>
        <p:nvSpPr>
          <p:cNvPr id="3" name="2 İçerik Yer Tutucusu"/>
          <p:cNvSpPr>
            <a:spLocks noGrp="1"/>
          </p:cNvSpPr>
          <p:nvPr>
            <p:ph idx="1"/>
          </p:nvPr>
        </p:nvSpPr>
        <p:spPr>
          <a:xfrm>
            <a:off x="882613" y="1600201"/>
            <a:ext cx="10702804" cy="4114815"/>
          </a:xfrm>
        </p:spPr>
        <p:txBody>
          <a:bodyPr>
            <a:normAutofit fontScale="92500" lnSpcReduction="20000"/>
          </a:bodyPr>
          <a:lstStyle/>
          <a:p>
            <a:r>
              <a:rPr lang="tr-TR" b="1" u="sng" dirty="0"/>
              <a:t>Adım 2: Sınırı İfade Etme</a:t>
            </a:r>
          </a:p>
          <a:p>
            <a:r>
              <a:rPr lang="tr-TR" dirty="0"/>
              <a:t>Karar verilen sınır belirtilmeli </a:t>
            </a:r>
          </a:p>
          <a:p>
            <a:pPr lvl="1"/>
            <a:r>
              <a:rPr lang="tr-TR" dirty="0"/>
              <a:t>Dolaşma ihtiyacın olduğunu görüyorum; ancak derse başlayabilmek için herkesin yerine oturması kuralımız vardı. Biz derste dolaşarak arkadaşlarımızı rahatsız etmiyoruz</a:t>
            </a:r>
          </a:p>
          <a:p>
            <a:pPr marL="457200" lvl="1" indent="0">
              <a:buNone/>
            </a:pPr>
            <a:endParaRPr lang="tr-TR" dirty="0"/>
          </a:p>
          <a:p>
            <a:pPr marL="457200" lvl="1" indent="-457200">
              <a:buFont typeface="Arial" panose="020B0604020202020204" pitchFamily="34" charset="0"/>
              <a:buChar char="•"/>
            </a:pPr>
            <a:r>
              <a:rPr lang="tr-TR" b="1" u="sng" dirty="0"/>
              <a:t>Adım 3: Seçenek Sunma</a:t>
            </a:r>
          </a:p>
          <a:p>
            <a:r>
              <a:rPr lang="tr-TR" dirty="0"/>
              <a:t>Olumsuz davranış yerine alternatif sunulmalı </a:t>
            </a:r>
          </a:p>
          <a:p>
            <a:pPr lvl="1"/>
            <a:r>
              <a:rPr lang="tr-TR" dirty="0"/>
              <a:t>Bunun yerine tahtayı temizleyip yerine oturabilirsin ya da doğrudan yerine geçebilirsin.</a:t>
            </a:r>
          </a:p>
          <a:p>
            <a:pPr marL="457200" lvl="1" indent="-457200">
              <a:buFont typeface="Arial" panose="020B0604020202020204" pitchFamily="34" charset="0"/>
              <a:buChar char="•"/>
            </a:pPr>
            <a:endParaRPr lang="tr-TR" dirty="0"/>
          </a:p>
          <a:p>
            <a:pPr marL="457200" lvl="1" indent="0">
              <a:buNone/>
            </a:pPr>
            <a:endParaRPr lang="tr-TR" dirty="0"/>
          </a:p>
        </p:txBody>
      </p:sp>
    </p:spTree>
    <p:extLst>
      <p:ext uri="{BB962C8B-B14F-4D97-AF65-F5344CB8AC3E}">
        <p14:creationId xmlns:p14="http://schemas.microsoft.com/office/powerpoint/2010/main" val="382786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Sınır Koyma Teknikleri</a:t>
            </a:r>
          </a:p>
        </p:txBody>
      </p:sp>
      <p:sp>
        <p:nvSpPr>
          <p:cNvPr id="3" name="2 İçerik Yer Tutucusu"/>
          <p:cNvSpPr>
            <a:spLocks noGrp="1"/>
          </p:cNvSpPr>
          <p:nvPr>
            <p:ph idx="1"/>
          </p:nvPr>
        </p:nvSpPr>
        <p:spPr>
          <a:xfrm>
            <a:off x="882613" y="1600201"/>
            <a:ext cx="10702804" cy="4114815"/>
          </a:xfrm>
        </p:spPr>
        <p:txBody>
          <a:bodyPr>
            <a:normAutofit/>
          </a:bodyPr>
          <a:lstStyle/>
          <a:p>
            <a:r>
              <a:rPr lang="tr-TR" b="1" u="sng" dirty="0"/>
              <a:t>Adım 4: Final Seçeneği</a:t>
            </a:r>
          </a:p>
          <a:p>
            <a:endParaRPr lang="tr-TR" dirty="0"/>
          </a:p>
          <a:p>
            <a:r>
              <a:rPr lang="tr-TR" dirty="0"/>
              <a:t>Öğrenci olumsuz davranışa devam ediyorsa öğrencinin seçtiği davranış ve bunun sonucu belirtilmeli </a:t>
            </a:r>
          </a:p>
          <a:p>
            <a:pPr lvl="1"/>
            <a:r>
              <a:rPr lang="tr-TR" dirty="0"/>
              <a:t>Sınıf içinde dolaşmaya devam ederek ders bitene kadar bana yakın olan sırada oturmayı tercih ediyorsun.</a:t>
            </a:r>
          </a:p>
        </p:txBody>
      </p:sp>
    </p:spTree>
    <p:extLst>
      <p:ext uri="{BB962C8B-B14F-4D97-AF65-F5344CB8AC3E}">
        <p14:creationId xmlns:p14="http://schemas.microsoft.com/office/powerpoint/2010/main" val="113738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Sınır Koyma Teknikleri</a:t>
            </a:r>
          </a:p>
        </p:txBody>
      </p:sp>
      <p:sp>
        <p:nvSpPr>
          <p:cNvPr id="3" name="2 İçerik Yer Tutucusu"/>
          <p:cNvSpPr>
            <a:spLocks noGrp="1"/>
          </p:cNvSpPr>
          <p:nvPr>
            <p:ph idx="1"/>
          </p:nvPr>
        </p:nvSpPr>
        <p:spPr>
          <a:xfrm>
            <a:off x="882613" y="1600201"/>
            <a:ext cx="10702804" cy="4114815"/>
          </a:xfrm>
        </p:spPr>
        <p:txBody>
          <a:bodyPr>
            <a:normAutofit/>
          </a:bodyPr>
          <a:lstStyle/>
          <a:p>
            <a:r>
              <a:rPr lang="tr-TR" b="1" u="sng" dirty="0"/>
              <a:t>Adım 5: Kararı Uygulama</a:t>
            </a:r>
          </a:p>
          <a:p>
            <a:endParaRPr lang="tr-TR" dirty="0"/>
          </a:p>
          <a:p>
            <a:r>
              <a:rPr lang="tr-TR" dirty="0"/>
              <a:t>Kural ihlali sonucunda yapılmasına karar verilen durum net bir şekilde uygulanmalı </a:t>
            </a:r>
          </a:p>
          <a:p>
            <a:pPr lvl="1"/>
            <a:r>
              <a:rPr lang="tr-TR" dirty="0"/>
              <a:t>Ders süresi bitene kadar öğrenci öğretmen masasına yakın sıraya alınır.</a:t>
            </a:r>
          </a:p>
        </p:txBody>
      </p:sp>
    </p:spTree>
    <p:extLst>
      <p:ext uri="{BB962C8B-B14F-4D97-AF65-F5344CB8AC3E}">
        <p14:creationId xmlns:p14="http://schemas.microsoft.com/office/powerpoint/2010/main" val="186131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Sınır Koyma Teknikleri</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Sınırların, kuralların ve beklentilerin açık ve net olmasına dikkat edin</a:t>
            </a:r>
          </a:p>
          <a:p>
            <a:r>
              <a:rPr lang="tr-TR" dirty="0"/>
              <a:t>Bugünün problemleri ile bugün ilgilenin</a:t>
            </a:r>
          </a:p>
          <a:p>
            <a:r>
              <a:rPr lang="tr-TR" dirty="0"/>
              <a:t>Bütün öğrencilere eşit saygı ve sevgi ile yaklaşın</a:t>
            </a:r>
          </a:p>
          <a:p>
            <a:r>
              <a:rPr lang="tr-TR" dirty="0"/>
              <a:t>Olumlu davranışları takdir edici olumlu yaklaşım benimseyin</a:t>
            </a:r>
          </a:p>
          <a:p>
            <a:r>
              <a:rPr lang="tr-TR" dirty="0"/>
              <a:t>Problem durumla ilk işaret ortaya çıktığında ilgilenin</a:t>
            </a:r>
          </a:p>
          <a:p>
            <a:pPr marL="457200" lvl="1" indent="0">
              <a:buNone/>
            </a:pPr>
            <a:endParaRPr lang="tr-TR" dirty="0"/>
          </a:p>
        </p:txBody>
      </p:sp>
    </p:spTree>
    <p:extLst>
      <p:ext uri="{BB962C8B-B14F-4D97-AF65-F5344CB8AC3E}">
        <p14:creationId xmlns:p14="http://schemas.microsoft.com/office/powerpoint/2010/main" val="297648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Sınır Koyma Teknikleri</a:t>
            </a:r>
          </a:p>
        </p:txBody>
      </p:sp>
      <p:sp>
        <p:nvSpPr>
          <p:cNvPr id="3" name="2 İçerik Yer Tutucusu"/>
          <p:cNvSpPr>
            <a:spLocks noGrp="1"/>
          </p:cNvSpPr>
          <p:nvPr>
            <p:ph idx="1"/>
          </p:nvPr>
        </p:nvSpPr>
        <p:spPr>
          <a:xfrm>
            <a:off x="882613" y="1600201"/>
            <a:ext cx="10702804" cy="4114815"/>
          </a:xfrm>
        </p:spPr>
        <p:txBody>
          <a:bodyPr>
            <a:normAutofit fontScale="92500"/>
          </a:bodyPr>
          <a:lstStyle/>
          <a:p>
            <a:r>
              <a:rPr lang="tr-TR" dirty="0" err="1"/>
              <a:t>Empatik</a:t>
            </a:r>
            <a:r>
              <a:rPr lang="tr-TR" dirty="0"/>
              <a:t> olun (Çocuk ve ergen gibi düşünüp yetişkin gibi davranma)</a:t>
            </a:r>
          </a:p>
          <a:p>
            <a:r>
              <a:rPr lang="tr-TR" dirty="0"/>
              <a:t>Sonuçları net bir şekilde açıklayın</a:t>
            </a:r>
          </a:p>
          <a:p>
            <a:r>
              <a:rPr lang="tr-TR" dirty="0"/>
              <a:t>Koyulan sınırlara uyulmaması durumunda önceden belirlenen sonuçları tutarlı bir şekilde her öğrenci için uygulayın</a:t>
            </a:r>
          </a:p>
          <a:p>
            <a:r>
              <a:rPr lang="tr-TR" dirty="0"/>
              <a:t>Kurallara uyma konusunda öğrencilere rol model olun</a:t>
            </a:r>
          </a:p>
          <a:p>
            <a:r>
              <a:rPr lang="tr-TR" dirty="0"/>
              <a:t>Hayır deme becerileri destekleyin ve öğrencilerin sınırlarına saygı duyun (</a:t>
            </a:r>
            <a:r>
              <a:rPr lang="tr-TR" dirty="0" err="1"/>
              <a:t>Cloud</a:t>
            </a:r>
            <a:r>
              <a:rPr lang="tr-TR" dirty="0"/>
              <a:t>, &amp; </a:t>
            </a:r>
            <a:r>
              <a:rPr lang="tr-TR" dirty="0" err="1"/>
              <a:t>Townsend</a:t>
            </a:r>
            <a:r>
              <a:rPr lang="tr-TR" dirty="0"/>
              <a:t>, 1997; Ekşi, 2020; </a:t>
            </a:r>
            <a:r>
              <a:rPr lang="tr-TR" dirty="0" err="1"/>
              <a:t>Mackenzie</a:t>
            </a:r>
            <a:r>
              <a:rPr lang="tr-TR" dirty="0"/>
              <a:t>, 2014).</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302536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Öğrenci ve Ebeveynlerle İşbirliği</a:t>
            </a:r>
          </a:p>
        </p:txBody>
      </p:sp>
      <p:sp>
        <p:nvSpPr>
          <p:cNvPr id="3" name="2 İçerik Yer Tutucusu"/>
          <p:cNvSpPr>
            <a:spLocks noGrp="1"/>
          </p:cNvSpPr>
          <p:nvPr>
            <p:ph idx="1"/>
          </p:nvPr>
        </p:nvSpPr>
        <p:spPr>
          <a:xfrm>
            <a:off x="882613" y="1600201"/>
            <a:ext cx="10702804" cy="4114815"/>
          </a:xfrm>
        </p:spPr>
        <p:txBody>
          <a:bodyPr>
            <a:normAutofit fontScale="70000" lnSpcReduction="20000"/>
          </a:bodyPr>
          <a:lstStyle/>
          <a:p>
            <a:r>
              <a:rPr lang="tr-TR" dirty="0">
                <a:cs typeface="Calibri" panose="020F0502020204030204" pitchFamily="34" charset="0"/>
              </a:rPr>
              <a:t>Ebeveynlerin çocuklarına etkin sınır koyamaması durumunda çocuklarda istenmeyen davranışların arttığı ve ebeveyn-çocuk ilişkisinin olumsuz etkilendiği gözlemlenmektedir (Yılmazer, 2020). Bu noktada ebeveynlerin sınır koyma becerilerinin desteklenmesinde öğretmen ile yapılan iş birliği önem kazanmaktadır.</a:t>
            </a:r>
          </a:p>
          <a:p>
            <a:r>
              <a:rPr lang="tr-TR" dirty="0">
                <a:cs typeface="Calibri" panose="020F0502020204030204" pitchFamily="34" charset="0"/>
              </a:rPr>
              <a:t>Gülay ve Akman (2009) tarafından ifade edildiği gibi çocuklarda sosyal beceri gelişimde yaş, cinsiyet, engel durumu gibi bireysel faktörlerin yanında aile ve ailede yaşayan kişiler, içinde bulunduğu sosyal çevre, akran grubu, okul öncesi eğitim kurumu ve öğretmen gibi çevresel faktörler de etkili olmaktadır. </a:t>
            </a:r>
          </a:p>
          <a:p>
            <a:r>
              <a:rPr lang="tr-TR" dirty="0">
                <a:cs typeface="Calibri" panose="020F0502020204030204" pitchFamily="34" charset="0"/>
              </a:rPr>
              <a:t>Anne ve babaların tutum ve davranışları çocuğun davranışlarını etkileyen önemli faktörlerdendir (Yaşar, 2016). Ailenin disiplin ve sınır koyma biçimleri çocuğun sosyal becerileri üzerinde etkilidir (Gülay ve Akman, 2009). </a:t>
            </a:r>
          </a:p>
          <a:p>
            <a:r>
              <a:rPr lang="tr-TR" dirty="0">
                <a:cs typeface="Calibri" panose="020F0502020204030204" pitchFamily="34" charset="0"/>
              </a:rPr>
              <a:t>Ailenin bu önemli etkileri göz önüne alındığında öğretmenin çocuğun davranışlarını olumlu yönde etkileyebilme ve sağlıklı sınır koymanın gerçekleşebilmesi için aile ile işbirliği yapması ve hem evde hem okulda sınırlar konusunda aile teşvik edilmelidir.</a:t>
            </a:r>
          </a:p>
          <a:p>
            <a:pPr marL="457200" lvl="1" indent="0">
              <a:buNone/>
            </a:pPr>
            <a:endParaRPr lang="tr-TR" dirty="0">
              <a:cs typeface="Calibri" panose="020F0502020204030204" pitchFamily="34" charset="0"/>
            </a:endParaRPr>
          </a:p>
          <a:p>
            <a:pPr marL="457200" lvl="1" indent="0">
              <a:buNone/>
            </a:pPr>
            <a:endParaRPr lang="tr-TR" dirty="0">
              <a:cs typeface="Calibri" panose="020F0502020204030204" pitchFamily="34" charset="0"/>
            </a:endParaRPr>
          </a:p>
        </p:txBody>
      </p:sp>
    </p:spTree>
    <p:extLst>
      <p:ext uri="{BB962C8B-B14F-4D97-AF65-F5344CB8AC3E}">
        <p14:creationId xmlns:p14="http://schemas.microsoft.com/office/powerpoint/2010/main" val="374466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Öğretmenlerimize Soralım</a:t>
            </a:r>
          </a:p>
        </p:txBody>
      </p:sp>
      <p:sp>
        <p:nvSpPr>
          <p:cNvPr id="3" name="2 İçerik Yer Tutucusu"/>
          <p:cNvSpPr>
            <a:spLocks noGrp="1"/>
          </p:cNvSpPr>
          <p:nvPr>
            <p:ph idx="1"/>
          </p:nvPr>
        </p:nvSpPr>
        <p:spPr>
          <a:xfrm>
            <a:off x="882613" y="1600201"/>
            <a:ext cx="10702804" cy="4114815"/>
          </a:xfrm>
        </p:spPr>
        <p:txBody>
          <a:bodyPr>
            <a:normAutofit/>
          </a:bodyPr>
          <a:lstStyle/>
          <a:p>
            <a:endParaRPr lang="tr-TR" dirty="0"/>
          </a:p>
          <a:p>
            <a:r>
              <a:rPr lang="tr-TR" dirty="0"/>
              <a:t>Sizce sınır koymak ne demektir?</a:t>
            </a:r>
          </a:p>
          <a:p>
            <a:r>
              <a:rPr lang="tr-TR" dirty="0"/>
              <a:t>Çocuk, ergen ve yetişkinler neden sınırlara ihtiyaç duyarlar?</a:t>
            </a:r>
          </a:p>
          <a:p>
            <a:r>
              <a:rPr lang="tr-TR" dirty="0"/>
              <a:t>Sınır koymada öğretmenin rolü nedir?</a:t>
            </a:r>
          </a:p>
        </p:txBody>
      </p:sp>
    </p:spTree>
    <p:extLst>
      <p:ext uri="{BB962C8B-B14F-4D97-AF65-F5344CB8AC3E}">
        <p14:creationId xmlns:p14="http://schemas.microsoft.com/office/powerpoint/2010/main" val="604158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Öğrenci ve Ebeveynlerle İşbirliği</a:t>
            </a:r>
          </a:p>
        </p:txBody>
      </p:sp>
      <p:sp>
        <p:nvSpPr>
          <p:cNvPr id="3" name="2 İçerik Yer Tutucusu"/>
          <p:cNvSpPr>
            <a:spLocks noGrp="1"/>
          </p:cNvSpPr>
          <p:nvPr>
            <p:ph idx="1"/>
          </p:nvPr>
        </p:nvSpPr>
        <p:spPr>
          <a:xfrm>
            <a:off x="882613" y="1600201"/>
            <a:ext cx="10702804" cy="4114815"/>
          </a:xfrm>
        </p:spPr>
        <p:txBody>
          <a:bodyPr>
            <a:normAutofit lnSpcReduction="10000"/>
          </a:bodyPr>
          <a:lstStyle/>
          <a:p>
            <a:pPr algn="just" rtl="0" fontAlgn="base">
              <a:spcBef>
                <a:spcPts val="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Ebeveynlerle Etkili İşbirliği İçin Dikkat Edilmesi Gerekenler:</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Okuldaki beklenti, sınır ve kurallarla ilgili aile bilgilendirmesi yapılması</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Ebeveyn ve öğretmen beklentilerinin belirlenerek ev ve okulda bulunan sınırları uyumlu hale getirilmesi</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Evdeki sınırların da çocuğun gelişim düzeyine uygun olması ve çocukla birlikte belirlenmesi</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Çok fazla sayıda kuralın aynı anda konulması yerine aşamalı olarak kuralların değiştirilmesi </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Çocuklara sınır çizerken doğru davranış hakkında bilgi verilmesi</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Etkili, açık, anlaşılır ve empatiye dayalı iletişim kurulması</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Ceza yerine sınır ve kuralların önceden belirlenerek çocuğun istendik davranışı kazanmasında rol-model olunması</a:t>
            </a:r>
            <a:endParaRPr lang="tr-TR" sz="1800" b="0" i="0" u="none" strike="noStrike" dirty="0">
              <a:solidFill>
                <a:srgbClr val="000000"/>
              </a:solidFill>
              <a:effectLst/>
              <a:latin typeface="Arial" panose="020B0604020202020204" pitchFamily="34" charset="0"/>
            </a:endParaRPr>
          </a:p>
          <a:p>
            <a:pPr marL="742950" lvl="1" indent="-285750"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Çocuğun sorumluluk almada desteklenmesi</a:t>
            </a:r>
            <a:endParaRPr lang="tr-TR" sz="1800" b="0" i="0" u="none" strike="noStrike" dirty="0">
              <a:solidFill>
                <a:srgbClr val="000000"/>
              </a:solidFill>
              <a:effectLst/>
              <a:latin typeface="Arial" panose="020B0604020202020204" pitchFamily="34" charset="0"/>
            </a:endParaRPr>
          </a:p>
          <a:p>
            <a:pPr algn="just" rtl="0" fontAlgn="base">
              <a:spcBef>
                <a:spcPts val="360"/>
              </a:spcBef>
              <a:spcAft>
                <a:spcPts val="0"/>
              </a:spcAft>
              <a:buFont typeface="Arial" panose="020B0604020202020204" pitchFamily="34" charset="0"/>
              <a:buChar char="•"/>
            </a:pPr>
            <a:r>
              <a:rPr lang="tr-TR" sz="1800" b="0" i="0" u="none" strike="noStrike" dirty="0">
                <a:solidFill>
                  <a:srgbClr val="000000"/>
                </a:solidFill>
                <a:effectLst/>
                <a:latin typeface="Calibri" panose="020F0502020204030204" pitchFamily="34" charset="0"/>
              </a:rPr>
              <a:t>Çocuklar, ebeveynleri tarafından hangi davranışlarının kabul edilip, hangi davranışlarının kabul edilmediğini ve kabul edilen ya da izin verilen davranışların da sınırlarını bilme ihtiyacı duymaktadırlar. Çocukların kendileri için belirlenen sınırları biliyor olmaları, kendilerini güvende hissetmelerine sağlamaktadır (</a:t>
            </a:r>
            <a:r>
              <a:rPr lang="tr-TR" sz="1800" b="0" i="0" u="none" strike="noStrike" dirty="0" err="1">
                <a:solidFill>
                  <a:srgbClr val="000000"/>
                </a:solidFill>
                <a:effectLst/>
                <a:latin typeface="Calibri" panose="020F0502020204030204" pitchFamily="34" charset="0"/>
              </a:rPr>
              <a:t>Ginott</a:t>
            </a:r>
            <a:r>
              <a:rPr lang="tr-TR" sz="1800" b="0" i="0" u="none" strike="noStrike" dirty="0">
                <a:solidFill>
                  <a:srgbClr val="000000"/>
                </a:solidFill>
                <a:effectLst/>
                <a:latin typeface="Calibri" panose="020F0502020204030204" pitchFamily="34" charset="0"/>
              </a:rPr>
              <a:t>, ve ark. 2018; </a:t>
            </a:r>
            <a:r>
              <a:rPr lang="tr-TR" sz="1800" b="0" i="0" u="none" strike="noStrike" dirty="0" err="1">
                <a:solidFill>
                  <a:srgbClr val="000000"/>
                </a:solidFill>
                <a:effectLst/>
                <a:latin typeface="Calibri" panose="020F0502020204030204" pitchFamily="34" charset="0"/>
              </a:rPr>
              <a:t>Trawick-Swith</a:t>
            </a:r>
            <a:r>
              <a:rPr lang="tr-TR" sz="1800" b="0" i="0" u="none" strike="noStrike" dirty="0">
                <a:solidFill>
                  <a:srgbClr val="000000"/>
                </a:solidFill>
                <a:effectLst/>
                <a:latin typeface="Calibri" panose="020F0502020204030204" pitchFamily="34" charset="0"/>
              </a:rPr>
              <a:t>, 2013)</a:t>
            </a:r>
            <a:endParaRPr lang="tr-TR" sz="1800" b="0" i="0" u="none" strike="noStrike" dirty="0">
              <a:solidFill>
                <a:srgbClr val="000000"/>
              </a:solidFill>
              <a:effectLst/>
              <a:latin typeface="Arial" panose="020B0604020202020204" pitchFamily="34" charset="0"/>
            </a:endParaRPr>
          </a:p>
          <a:p>
            <a:pPr marL="457200" lvl="1" indent="0">
              <a:buNone/>
            </a:pPr>
            <a:endParaRPr lang="tr-TR" dirty="0"/>
          </a:p>
        </p:txBody>
      </p:sp>
    </p:spTree>
    <p:extLst>
      <p:ext uri="{BB962C8B-B14F-4D97-AF65-F5344CB8AC3E}">
        <p14:creationId xmlns:p14="http://schemas.microsoft.com/office/powerpoint/2010/main" val="1035292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Öğrenci ve Ebeveynlerle İşbirliği</a:t>
            </a:r>
          </a:p>
        </p:txBody>
      </p:sp>
      <p:sp>
        <p:nvSpPr>
          <p:cNvPr id="3" name="2 İçerik Yer Tutucusu"/>
          <p:cNvSpPr>
            <a:spLocks noGrp="1"/>
          </p:cNvSpPr>
          <p:nvPr>
            <p:ph idx="1"/>
          </p:nvPr>
        </p:nvSpPr>
        <p:spPr>
          <a:xfrm>
            <a:off x="882613" y="1600201"/>
            <a:ext cx="10702804" cy="4114815"/>
          </a:xfrm>
        </p:spPr>
        <p:txBody>
          <a:bodyPr>
            <a:normAutofit lnSpcReduction="10000"/>
          </a:bodyPr>
          <a:lstStyle/>
          <a:p>
            <a:r>
              <a:rPr lang="tr-TR" dirty="0"/>
              <a:t>Ortaokul ve lise döneminde çocuklar ergenlik dönemine girmeye başlarlar ve bu dönemle birlikte kendi kararlarını alma, daha fazla sorumluluk alma ve daha fazla özgürlük talep ederler (</a:t>
            </a:r>
            <a:r>
              <a:rPr lang="tr-TR" dirty="0" err="1"/>
              <a:t>Mackenzie</a:t>
            </a:r>
            <a:r>
              <a:rPr lang="tr-TR" dirty="0"/>
              <a:t>, 2014).</a:t>
            </a:r>
          </a:p>
          <a:p>
            <a:r>
              <a:rPr lang="tr-TR" dirty="0"/>
              <a:t>Bu dönemde sınıf içi kurallar belirlenirken öğrenciler de bu sürece dahil edilebilir.</a:t>
            </a:r>
          </a:p>
          <a:p>
            <a:r>
              <a:rPr lang="tr-TR" dirty="0"/>
              <a:t>Sınıf kuralları eğitim öğretim yılının başında öğrencilerin de katıldığı sınıf toplantıları yapılarak belirlenebilir (Şahin, 2002).</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87016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Öğrenci ve Ebeveynlerle İşbirliği</a:t>
            </a:r>
          </a:p>
        </p:txBody>
      </p:sp>
      <p:sp>
        <p:nvSpPr>
          <p:cNvPr id="3" name="2 İçerik Yer Tutucusu"/>
          <p:cNvSpPr>
            <a:spLocks noGrp="1"/>
          </p:cNvSpPr>
          <p:nvPr>
            <p:ph idx="1"/>
          </p:nvPr>
        </p:nvSpPr>
        <p:spPr>
          <a:xfrm>
            <a:off x="882613" y="1600201"/>
            <a:ext cx="10702804" cy="4493095"/>
          </a:xfrm>
        </p:spPr>
        <p:txBody>
          <a:bodyPr>
            <a:normAutofit fontScale="85000" lnSpcReduction="20000"/>
          </a:bodyPr>
          <a:lstStyle/>
          <a:p>
            <a:r>
              <a:rPr lang="tr-TR" dirty="0"/>
              <a:t>Bu süreçte tüm sınıfın tartışmaya katıldığı, öğrencilerin kuralları, sınırları, sınırlara uyulmaması durumundaki sonuçları hakkında önerilerde bulunduğu haftalık sınıf toplantıları düzenlenebilir. </a:t>
            </a:r>
          </a:p>
          <a:p>
            <a:r>
              <a:rPr lang="tr-TR" dirty="0"/>
              <a:t>Bu toplantılarda;</a:t>
            </a:r>
          </a:p>
          <a:p>
            <a:pPr lvl="1"/>
            <a:r>
              <a:rPr lang="tr-TR" dirty="0"/>
              <a:t> Tüm öğrencilerin birbirini göreceği şekilde oturma düzeni belirlenip (fiziki ortam uygunsa çember şeklinde olabilir), </a:t>
            </a:r>
          </a:p>
          <a:p>
            <a:pPr lvl="1"/>
            <a:r>
              <a:rPr lang="tr-TR" dirty="0"/>
              <a:t>Bu çemberin etrafında konuşma eşyası olarak adlandırılan bir nesnenin dolandırılması (konuşma topu, konuşma kalemi vb.) ve söz almak isteyen öğrencinin konuşma eşyasını eline aldığında sadece konuşabileceği bir ortam oluşturulabilir. </a:t>
            </a:r>
          </a:p>
          <a:p>
            <a:pPr lvl="1"/>
            <a:r>
              <a:rPr lang="tr-TR" dirty="0"/>
              <a:t>Böylece öğrenciler sınıf kurallarını oluştururken saygı, diğerini dinleme becerisi ve diğerlerinin sınırına saygı duyup sırası gelince kendini ifade etme becerisini kazanmış olacaktır (</a:t>
            </a:r>
            <a:r>
              <a:rPr lang="tr-TR" dirty="0" err="1"/>
              <a:t>Nelsen</a:t>
            </a:r>
            <a:r>
              <a:rPr lang="tr-TR" dirty="0"/>
              <a:t>, </a:t>
            </a:r>
            <a:r>
              <a:rPr lang="tr-TR" dirty="0" err="1"/>
              <a:t>Lott</a:t>
            </a:r>
            <a:r>
              <a:rPr lang="tr-TR" dirty="0"/>
              <a:t> &amp; </a:t>
            </a:r>
            <a:r>
              <a:rPr lang="tr-TR" dirty="0" err="1"/>
              <a:t>Glenn</a:t>
            </a:r>
            <a:r>
              <a:rPr lang="tr-TR" dirty="0"/>
              <a:t>, 2000).</a:t>
            </a:r>
          </a:p>
          <a:p>
            <a:pPr marL="457200" lvl="1" indent="0">
              <a:buNone/>
            </a:pPr>
            <a:endParaRPr lang="tr-TR" dirty="0"/>
          </a:p>
        </p:txBody>
      </p:sp>
    </p:spTree>
    <p:extLst>
      <p:ext uri="{BB962C8B-B14F-4D97-AF65-F5344CB8AC3E}">
        <p14:creationId xmlns:p14="http://schemas.microsoft.com/office/powerpoint/2010/main" val="782928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Öğrenci ve Ebeveynlerle İşbirliği</a:t>
            </a:r>
          </a:p>
        </p:txBody>
      </p:sp>
      <p:sp>
        <p:nvSpPr>
          <p:cNvPr id="3" name="2 İçerik Yer Tutucusu"/>
          <p:cNvSpPr>
            <a:spLocks noGrp="1"/>
          </p:cNvSpPr>
          <p:nvPr>
            <p:ph idx="1"/>
          </p:nvPr>
        </p:nvSpPr>
        <p:spPr>
          <a:xfrm>
            <a:off x="882613" y="1600201"/>
            <a:ext cx="10702804" cy="4493095"/>
          </a:xfrm>
        </p:spPr>
        <p:txBody>
          <a:bodyPr>
            <a:normAutofit/>
          </a:bodyPr>
          <a:lstStyle/>
          <a:p>
            <a:r>
              <a:rPr lang="tr-TR" dirty="0"/>
              <a:t>Kurallar belirlendikten sonra öğrencilerin bu kuralları öğrenmesi için;</a:t>
            </a:r>
          </a:p>
          <a:p>
            <a:pPr lvl="1"/>
            <a:r>
              <a:rPr lang="tr-TR" dirty="0"/>
              <a:t>Belirlenen kuralların, bu kurallara uyulmaması durumunda seçilen sonuçların gösterildiği </a:t>
            </a:r>
            <a:r>
              <a:rPr lang="tr-TR" b="1" i="1" dirty="0"/>
              <a:t>posterler</a:t>
            </a:r>
            <a:r>
              <a:rPr lang="tr-TR" dirty="0"/>
              <a:t> öğrenciler ile hazırlanarak sınıfın ya da okulun belirli nokralarına asılabilir.</a:t>
            </a:r>
          </a:p>
          <a:p>
            <a:pPr lvl="1"/>
            <a:r>
              <a:rPr lang="tr-TR" dirty="0"/>
              <a:t>Belirlenen kurallar ve sonuçları hakkında öğrencilerin </a:t>
            </a:r>
            <a:r>
              <a:rPr lang="tr-TR" b="1" i="1" dirty="0"/>
              <a:t>bir oyun yazması</a:t>
            </a:r>
            <a:r>
              <a:rPr lang="tr-TR" dirty="0"/>
              <a:t> istenerek bu oyunu sergilemeleri istenir ve oyun üzerinde tüm sınıfın katıldığı bir değerlendirme yapılabilir.</a:t>
            </a:r>
          </a:p>
        </p:txBody>
      </p:sp>
    </p:spTree>
    <p:extLst>
      <p:ext uri="{BB962C8B-B14F-4D97-AF65-F5344CB8AC3E}">
        <p14:creationId xmlns:p14="http://schemas.microsoft.com/office/powerpoint/2010/main" val="1642350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Öğrenci ve Ebeveynlerle İşbirliği</a:t>
            </a:r>
          </a:p>
        </p:txBody>
      </p:sp>
      <p:sp>
        <p:nvSpPr>
          <p:cNvPr id="3" name="2 İçerik Yer Tutucusu"/>
          <p:cNvSpPr>
            <a:spLocks noGrp="1"/>
          </p:cNvSpPr>
          <p:nvPr>
            <p:ph idx="1"/>
          </p:nvPr>
        </p:nvSpPr>
        <p:spPr>
          <a:xfrm>
            <a:off x="882613" y="1600201"/>
            <a:ext cx="10702804" cy="4493095"/>
          </a:xfrm>
        </p:spPr>
        <p:txBody>
          <a:bodyPr>
            <a:normAutofit/>
          </a:bodyPr>
          <a:lstStyle/>
          <a:p>
            <a:pPr lvl="1"/>
            <a:endParaRPr lang="tr-TR" dirty="0"/>
          </a:p>
          <a:p>
            <a:pPr lvl="1"/>
            <a:r>
              <a:rPr lang="tr-TR" dirty="0"/>
              <a:t>Öğrencilerden kuralları kağıtlara yazarak bir torbaya koymaları istenir. Her hafta </a:t>
            </a:r>
            <a:r>
              <a:rPr lang="tr-TR" b="1" i="1" dirty="0"/>
              <a:t>torbadan bir kural </a:t>
            </a:r>
            <a:r>
              <a:rPr lang="tr-TR" dirty="0"/>
              <a:t>seçilerek tüm sınıfın o hafta boyunca o kurala uymaya çalışması istenebilir. Haftanın sonunda tüm sınıfın katıldığı bir sınıf toplantısı yapılarak kurala uyma, sınırın aşıldığı durumlar, sonuçlar hakkında tartışma yapılabilir (</a:t>
            </a:r>
            <a:r>
              <a:rPr lang="tr-TR" dirty="0" err="1"/>
              <a:t>Jones</a:t>
            </a:r>
            <a:r>
              <a:rPr lang="tr-TR" dirty="0"/>
              <a:t> &amp; </a:t>
            </a:r>
            <a:r>
              <a:rPr lang="tr-TR" dirty="0" err="1"/>
              <a:t>Jones</a:t>
            </a:r>
            <a:r>
              <a:rPr lang="tr-TR" dirty="0"/>
              <a:t>, 1997; Şahin, 2002).</a:t>
            </a:r>
          </a:p>
        </p:txBody>
      </p:sp>
    </p:spTree>
    <p:extLst>
      <p:ext uri="{BB962C8B-B14F-4D97-AF65-F5344CB8AC3E}">
        <p14:creationId xmlns:p14="http://schemas.microsoft.com/office/powerpoint/2010/main" val="1994218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Örnek Uygulamalar ve Deneyim Paylaşımı</a:t>
            </a:r>
          </a:p>
        </p:txBody>
      </p:sp>
      <p:sp>
        <p:nvSpPr>
          <p:cNvPr id="3" name="2 İçerik Yer Tutucusu"/>
          <p:cNvSpPr>
            <a:spLocks noGrp="1"/>
          </p:cNvSpPr>
          <p:nvPr>
            <p:ph idx="1"/>
          </p:nvPr>
        </p:nvSpPr>
        <p:spPr>
          <a:xfrm>
            <a:off x="882613" y="1600201"/>
            <a:ext cx="10702804" cy="4114815"/>
          </a:xfrm>
        </p:spPr>
        <p:txBody>
          <a:bodyPr>
            <a:normAutofit/>
          </a:bodyPr>
          <a:lstStyle/>
          <a:p>
            <a:r>
              <a:rPr lang="tr-TR" dirty="0"/>
              <a:t>Dersi dinlemekte zorlandığını görüyorum.</a:t>
            </a:r>
          </a:p>
          <a:p>
            <a:r>
              <a:rPr lang="tr-TR" dirty="0"/>
              <a:t>Ancak ders esnasında diğer arkadaşlarımızı rahatsız etmemek için konuşmuyoruz.</a:t>
            </a:r>
          </a:p>
          <a:p>
            <a:r>
              <a:rPr lang="tr-TR" dirty="0"/>
              <a:t>Dersi dinleyerek takip etmek yerine kitaptaki ilgili bölümü okuyarak/çalışma kağıdını kullanarak takip edebilirsin.</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2594495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Örnek Uygulamalar ve Deneyim Paylaşımı</a:t>
            </a:r>
          </a:p>
        </p:txBody>
      </p:sp>
      <p:sp>
        <p:nvSpPr>
          <p:cNvPr id="3" name="2 İçerik Yer Tutucusu"/>
          <p:cNvSpPr>
            <a:spLocks noGrp="1"/>
          </p:cNvSpPr>
          <p:nvPr>
            <p:ph idx="1"/>
          </p:nvPr>
        </p:nvSpPr>
        <p:spPr>
          <a:xfrm>
            <a:off x="882613" y="1600201"/>
            <a:ext cx="10702804" cy="4114815"/>
          </a:xfrm>
        </p:spPr>
        <p:txBody>
          <a:bodyPr>
            <a:normAutofit/>
          </a:bodyPr>
          <a:lstStyle/>
          <a:p>
            <a:endParaRPr lang="tr-TR" dirty="0"/>
          </a:p>
          <a:p>
            <a:r>
              <a:rPr lang="tr-TR" dirty="0"/>
              <a:t>Öğretmenlerimizin sınıf içerisinde uyguladıkları sınır koyma davranışları ve öğrencilerin yaklaşımları hakkında deneyim paylaşımı.</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1297197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Sonuç</a:t>
            </a:r>
          </a:p>
        </p:txBody>
      </p:sp>
      <p:sp>
        <p:nvSpPr>
          <p:cNvPr id="3" name="2 İçerik Yer Tutucusu"/>
          <p:cNvSpPr>
            <a:spLocks noGrp="1"/>
          </p:cNvSpPr>
          <p:nvPr>
            <p:ph idx="1"/>
          </p:nvPr>
        </p:nvSpPr>
        <p:spPr>
          <a:xfrm>
            <a:off x="882613" y="1600201"/>
            <a:ext cx="10702804" cy="4114815"/>
          </a:xfrm>
        </p:spPr>
        <p:txBody>
          <a:bodyPr>
            <a:normAutofit fontScale="70000" lnSpcReduction="20000"/>
          </a:bodyPr>
          <a:lstStyle/>
          <a:p>
            <a:r>
              <a:rPr lang="tr-TR" dirty="0"/>
              <a:t>Sınır koymak çocuk, ergen ve yetişkinlerin hem kendi kişisel yaşantıları hem de toplumsal yaşantıları için ihtiyaç duyulan bir konudur.</a:t>
            </a:r>
          </a:p>
          <a:p>
            <a:r>
              <a:rPr lang="tr-TR" dirty="0"/>
              <a:t>Yetişkinlik döneminde sağlıklı ilişkiler kurulabilmesi için çocuk ve ergenlere fiziksel, kişisel, duygusal ve zaman sınırlarının ne olduğu ve bu sınırları nasıl koyacakları öğretilmeli, bu hususta başta çocuğa bakım verenler olmak üzere öğretmenler de rol model olmalıdır.</a:t>
            </a:r>
          </a:p>
          <a:p>
            <a:r>
              <a:rPr lang="tr-TR" dirty="0"/>
              <a:t>Sınıf içinde sınırlar oluşturulurken öğrencileri sürece dahil etmek onların kuralları benimsemesini kolaylaştırabilir.</a:t>
            </a:r>
          </a:p>
          <a:p>
            <a:r>
              <a:rPr lang="tr-TR" dirty="0"/>
              <a:t>Sınırlar oluşturulurken davranışı net tanımlama, sınırı ifade etme, alternatif seçenek sunma, final seçeneği ve sonucu uygulamadan oluşan 5 adımın her birine dikkat edilmelidir.</a:t>
            </a:r>
          </a:p>
          <a:p>
            <a:r>
              <a:rPr lang="tr-TR" dirty="0"/>
              <a:t>Unutulmamalıdır ki bireyleri korumak ve öz disiplinlerini geliştirmek için sınırlar önemlidir.</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1649658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82613" y="1600201"/>
            <a:ext cx="10702804" cy="4114815"/>
          </a:xfrm>
        </p:spPr>
        <p:txBody>
          <a:bodyPr>
            <a:normAutofit/>
          </a:bodyPr>
          <a:lstStyle/>
          <a:p>
            <a:pPr marL="0" indent="0">
              <a:buNone/>
            </a:pPr>
            <a:r>
              <a:rPr lang="tr-TR" dirty="0"/>
              <a:t>Sınırlar koymak kendime duyduğum şefkati göstermenin bir yoludur. Kişisel sınırlarımın olması beni kaba, bencil ve duyarsız yapmaz, çünkü ben kendi yolumu tercih ediyorum. Kendimi önemsiyorum.</a:t>
            </a:r>
          </a:p>
          <a:p>
            <a:endParaRPr lang="tr-TR" dirty="0"/>
          </a:p>
          <a:p>
            <a:pPr marL="3657600" lvl="8" indent="0">
              <a:buNone/>
            </a:pPr>
            <a:r>
              <a:rPr lang="tr-TR" dirty="0"/>
              <a:t>				</a:t>
            </a:r>
            <a:r>
              <a:rPr lang="tr-TR" dirty="0" err="1"/>
              <a:t>Christine</a:t>
            </a:r>
            <a:r>
              <a:rPr lang="tr-TR" dirty="0"/>
              <a:t> Morgan</a:t>
            </a:r>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1900372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a:bodyPr>
          <a:lstStyle/>
          <a:p>
            <a:r>
              <a:rPr lang="tr-TR" dirty="0"/>
              <a:t>Kaynakça</a:t>
            </a:r>
          </a:p>
        </p:txBody>
      </p:sp>
      <p:sp>
        <p:nvSpPr>
          <p:cNvPr id="3" name="2 İçerik Yer Tutucusu"/>
          <p:cNvSpPr>
            <a:spLocks noGrp="1"/>
          </p:cNvSpPr>
          <p:nvPr>
            <p:ph idx="1"/>
          </p:nvPr>
        </p:nvSpPr>
        <p:spPr>
          <a:xfrm>
            <a:off x="882613" y="1600201"/>
            <a:ext cx="10702804" cy="4114815"/>
          </a:xfrm>
        </p:spPr>
        <p:txBody>
          <a:bodyPr>
            <a:normAutofit fontScale="40000" lnSpcReduction="20000"/>
          </a:bodyPr>
          <a:lstStyle/>
          <a:p>
            <a:r>
              <a:rPr lang="tr-TR" dirty="0" err="1"/>
              <a:t>Cloud</a:t>
            </a:r>
            <a:r>
              <a:rPr lang="tr-TR" dirty="0"/>
              <a:t>, H. &amp; </a:t>
            </a:r>
            <a:r>
              <a:rPr lang="tr-TR" dirty="0" err="1"/>
              <a:t>Townsend</a:t>
            </a:r>
            <a:r>
              <a:rPr lang="tr-TR" dirty="0"/>
              <a:t>, J. (1997). Sınırlar (3. Bs.) (</a:t>
            </a:r>
            <a:r>
              <a:rPr lang="tr-TR" dirty="0" err="1"/>
              <a:t>Çev</a:t>
            </a:r>
            <a:r>
              <a:rPr lang="tr-TR" dirty="0"/>
              <a:t>: İ. </a:t>
            </a:r>
            <a:r>
              <a:rPr lang="tr-TR" dirty="0" err="1"/>
              <a:t>Güpgüpoğlu</a:t>
            </a:r>
            <a:r>
              <a:rPr lang="tr-TR" dirty="0"/>
              <a:t>). İstanbul: Sistem.</a:t>
            </a:r>
          </a:p>
          <a:p>
            <a:r>
              <a:rPr lang="tr-TR" dirty="0" err="1"/>
              <a:t>Dibenedetto</a:t>
            </a:r>
            <a:r>
              <a:rPr lang="tr-TR" dirty="0"/>
              <a:t>, E.M. (2016). </a:t>
            </a:r>
            <a:r>
              <a:rPr lang="tr-TR" dirty="0" err="1"/>
              <a:t>Parental</a:t>
            </a:r>
            <a:r>
              <a:rPr lang="tr-TR" dirty="0"/>
              <a:t> </a:t>
            </a:r>
            <a:r>
              <a:rPr lang="tr-TR" dirty="0" err="1"/>
              <a:t>perception</a:t>
            </a:r>
            <a:r>
              <a:rPr lang="tr-TR" dirty="0"/>
              <a:t> of limit </a:t>
            </a:r>
            <a:r>
              <a:rPr lang="tr-TR" dirty="0" err="1"/>
              <a:t>setting</a:t>
            </a:r>
            <a:r>
              <a:rPr lang="tr-TR" dirty="0"/>
              <a:t> in </a:t>
            </a:r>
            <a:r>
              <a:rPr lang="tr-TR" dirty="0" err="1"/>
              <a:t>preschool</a:t>
            </a:r>
            <a:r>
              <a:rPr lang="tr-TR" dirty="0"/>
              <a:t> </a:t>
            </a:r>
            <a:r>
              <a:rPr lang="tr-TR" dirty="0" err="1"/>
              <a:t>age</a:t>
            </a:r>
            <a:r>
              <a:rPr lang="tr-TR" dirty="0"/>
              <a:t> </a:t>
            </a:r>
            <a:r>
              <a:rPr lang="tr-TR" dirty="0" err="1"/>
              <a:t>children</a:t>
            </a:r>
            <a:r>
              <a:rPr lang="tr-TR" dirty="0"/>
              <a:t> </a:t>
            </a:r>
            <a:r>
              <a:rPr lang="tr-TR" dirty="0" err="1"/>
              <a:t>with</a:t>
            </a:r>
            <a:r>
              <a:rPr lang="tr-TR" dirty="0"/>
              <a:t> </a:t>
            </a:r>
            <a:r>
              <a:rPr lang="tr-TR" dirty="0" err="1"/>
              <a:t>special</a:t>
            </a:r>
            <a:r>
              <a:rPr lang="tr-TR" dirty="0"/>
              <a:t> </a:t>
            </a:r>
            <a:r>
              <a:rPr lang="tr-TR" dirty="0" err="1"/>
              <a:t>needs</a:t>
            </a:r>
            <a:r>
              <a:rPr lang="tr-TR" dirty="0"/>
              <a:t>. </a:t>
            </a:r>
            <a:r>
              <a:rPr lang="tr-TR" dirty="0" err="1"/>
              <a:t>Doctoral</a:t>
            </a:r>
            <a:r>
              <a:rPr lang="tr-TR" dirty="0"/>
              <a:t> </a:t>
            </a:r>
            <a:r>
              <a:rPr lang="tr-TR" dirty="0" err="1"/>
              <a:t>Dissertation</a:t>
            </a:r>
            <a:r>
              <a:rPr lang="tr-TR" dirty="0"/>
              <a:t>. Minnesota: </a:t>
            </a:r>
            <a:r>
              <a:rPr lang="tr-TR" dirty="0" err="1"/>
              <a:t>Walden</a:t>
            </a:r>
            <a:r>
              <a:rPr lang="tr-TR" dirty="0"/>
              <a:t> </a:t>
            </a:r>
            <a:r>
              <a:rPr lang="tr-TR" dirty="0" err="1"/>
              <a:t>University</a:t>
            </a:r>
            <a:r>
              <a:rPr lang="tr-TR" dirty="0"/>
              <a:t> </a:t>
            </a:r>
            <a:r>
              <a:rPr lang="tr-TR" dirty="0" err="1"/>
              <a:t>College</a:t>
            </a:r>
            <a:r>
              <a:rPr lang="tr-TR" dirty="0"/>
              <a:t> of </a:t>
            </a:r>
            <a:r>
              <a:rPr lang="tr-TR" dirty="0" err="1"/>
              <a:t>Social</a:t>
            </a:r>
            <a:r>
              <a:rPr lang="tr-TR" dirty="0"/>
              <a:t> </a:t>
            </a:r>
            <a:r>
              <a:rPr lang="tr-TR" dirty="0" err="1"/>
              <a:t>and</a:t>
            </a:r>
            <a:r>
              <a:rPr lang="tr-TR" dirty="0"/>
              <a:t> </a:t>
            </a:r>
            <a:r>
              <a:rPr lang="tr-TR" dirty="0" err="1"/>
              <a:t>Behavioral</a:t>
            </a:r>
            <a:r>
              <a:rPr lang="tr-TR" dirty="0"/>
              <a:t> </a:t>
            </a:r>
            <a:r>
              <a:rPr lang="tr-TR" dirty="0" err="1"/>
              <a:t>Sciences</a:t>
            </a:r>
            <a:r>
              <a:rPr lang="tr-TR" dirty="0"/>
              <a:t>.</a:t>
            </a:r>
          </a:p>
          <a:p>
            <a:r>
              <a:rPr lang="tr-TR" dirty="0"/>
              <a:t>Ekşi, H. (2020). Sınıfta karşılaşılan davranış problemleri ve bunlara karşı geliştirilen önlemler. İçinde Sınıf Yönetimi (2. Bs.) (</a:t>
            </a:r>
            <a:r>
              <a:rPr lang="tr-TR" dirty="0" err="1"/>
              <a:t>Ed</a:t>
            </a:r>
            <a:r>
              <a:rPr lang="tr-TR" dirty="0"/>
              <a:t>: B. Dilmaç ve H. Ekşi). Ankara: </a:t>
            </a:r>
            <a:r>
              <a:rPr lang="tr-TR" dirty="0" err="1"/>
              <a:t>Pegem</a:t>
            </a:r>
            <a:r>
              <a:rPr lang="tr-TR" dirty="0"/>
              <a:t> Akademi.</a:t>
            </a:r>
          </a:p>
          <a:p>
            <a:r>
              <a:rPr lang="tr-TR" dirty="0" err="1"/>
              <a:t>Ginot</a:t>
            </a:r>
            <a:r>
              <a:rPr lang="tr-TR" dirty="0"/>
              <a:t>, H.G., </a:t>
            </a:r>
            <a:r>
              <a:rPr lang="tr-TR" dirty="0" err="1"/>
              <a:t>Ginot</a:t>
            </a:r>
            <a:r>
              <a:rPr lang="tr-TR" dirty="0"/>
              <a:t>, A. &amp; </a:t>
            </a:r>
            <a:r>
              <a:rPr lang="tr-TR" dirty="0" err="1"/>
              <a:t>Goddart</a:t>
            </a:r>
            <a:r>
              <a:rPr lang="tr-TR" dirty="0"/>
              <a:t>, W.W. (2018). </a:t>
            </a:r>
            <a:r>
              <a:rPr lang="tr-TR" i="1" dirty="0"/>
              <a:t>Anne baba ve çocuk arasında</a:t>
            </a:r>
            <a:r>
              <a:rPr lang="tr-TR" dirty="0"/>
              <a:t> (</a:t>
            </a:r>
            <a:r>
              <a:rPr lang="tr-TR" dirty="0" err="1"/>
              <a:t>Çev</a:t>
            </a:r>
            <a:r>
              <a:rPr lang="tr-TR" dirty="0"/>
              <a:t>: A. tüfekçi) (16. bs.). İstanbul: </a:t>
            </a:r>
            <a:r>
              <a:rPr lang="tr-TR" dirty="0" err="1"/>
              <a:t>Okuyanus</a:t>
            </a:r>
            <a:r>
              <a:rPr lang="tr-TR" dirty="0"/>
              <a:t>.</a:t>
            </a:r>
          </a:p>
          <a:p>
            <a:r>
              <a:rPr lang="tr-TR" dirty="0"/>
              <a:t>Gülay, H. ve Akman, B. (2009). </a:t>
            </a:r>
            <a:r>
              <a:rPr lang="tr-TR" i="1" dirty="0"/>
              <a:t>Okul öncesi dönemde sosyal beceriler.</a:t>
            </a:r>
            <a:r>
              <a:rPr lang="tr-TR" dirty="0"/>
              <a:t> Ankara: </a:t>
            </a:r>
            <a:r>
              <a:rPr lang="tr-TR" dirty="0" err="1"/>
              <a:t>Pegem</a:t>
            </a:r>
            <a:r>
              <a:rPr lang="tr-TR" dirty="0"/>
              <a:t>.</a:t>
            </a:r>
          </a:p>
          <a:p>
            <a:r>
              <a:rPr lang="tr-TR" dirty="0" err="1"/>
              <a:t>Jones</a:t>
            </a:r>
            <a:r>
              <a:rPr lang="tr-TR" dirty="0"/>
              <a:t>, V.F. &amp; </a:t>
            </a:r>
            <a:r>
              <a:rPr lang="tr-TR" dirty="0" err="1"/>
              <a:t>Jones</a:t>
            </a:r>
            <a:r>
              <a:rPr lang="tr-TR" dirty="0"/>
              <a:t>, L.S. (1997). </a:t>
            </a:r>
            <a:r>
              <a:rPr lang="tr-TR" i="1" dirty="0" err="1"/>
              <a:t>Responsible</a:t>
            </a:r>
            <a:r>
              <a:rPr lang="tr-TR" i="1" dirty="0"/>
              <a:t> </a:t>
            </a:r>
            <a:r>
              <a:rPr lang="tr-TR" i="1" dirty="0" err="1"/>
              <a:t>clasroom</a:t>
            </a:r>
            <a:r>
              <a:rPr lang="tr-TR" i="1" dirty="0"/>
              <a:t> </a:t>
            </a:r>
            <a:r>
              <a:rPr lang="tr-TR" i="1" dirty="0" err="1"/>
              <a:t>discipline</a:t>
            </a:r>
            <a:r>
              <a:rPr lang="tr-TR" i="1" dirty="0"/>
              <a:t>: </a:t>
            </a:r>
            <a:r>
              <a:rPr lang="tr-TR" i="1" dirty="0" err="1"/>
              <a:t>Creating</a:t>
            </a:r>
            <a:r>
              <a:rPr lang="tr-TR" i="1" dirty="0"/>
              <a:t> </a:t>
            </a:r>
            <a:r>
              <a:rPr lang="tr-TR" i="1" dirty="0" err="1"/>
              <a:t>positive</a:t>
            </a:r>
            <a:r>
              <a:rPr lang="tr-TR" i="1" dirty="0"/>
              <a:t> </a:t>
            </a:r>
            <a:r>
              <a:rPr lang="tr-TR" i="1" dirty="0" err="1"/>
              <a:t>learning</a:t>
            </a:r>
            <a:r>
              <a:rPr lang="tr-TR" i="1" dirty="0"/>
              <a:t> </a:t>
            </a:r>
            <a:r>
              <a:rPr lang="tr-TR" i="1" dirty="0" err="1"/>
              <a:t>environments</a:t>
            </a:r>
            <a:r>
              <a:rPr lang="tr-TR" i="1" dirty="0"/>
              <a:t> </a:t>
            </a:r>
            <a:r>
              <a:rPr lang="tr-TR" i="1" dirty="0" err="1"/>
              <a:t>and</a:t>
            </a:r>
            <a:r>
              <a:rPr lang="tr-TR" i="1" dirty="0"/>
              <a:t> </a:t>
            </a:r>
            <a:r>
              <a:rPr lang="tr-TR" i="1" dirty="0" err="1"/>
              <a:t>solving</a:t>
            </a:r>
            <a:r>
              <a:rPr lang="tr-TR" i="1" dirty="0"/>
              <a:t> </a:t>
            </a:r>
            <a:r>
              <a:rPr lang="tr-TR" i="1" dirty="0" err="1"/>
              <a:t>problems</a:t>
            </a:r>
            <a:r>
              <a:rPr lang="tr-TR" i="1" dirty="0"/>
              <a:t>.</a:t>
            </a:r>
            <a:r>
              <a:rPr lang="tr-TR" dirty="0"/>
              <a:t> Boston: </a:t>
            </a:r>
            <a:r>
              <a:rPr lang="tr-TR" dirty="0" err="1"/>
              <a:t>Allyn</a:t>
            </a:r>
            <a:r>
              <a:rPr lang="tr-TR" dirty="0"/>
              <a:t> </a:t>
            </a:r>
            <a:r>
              <a:rPr lang="tr-TR" dirty="0" err="1"/>
              <a:t>and</a:t>
            </a:r>
            <a:r>
              <a:rPr lang="tr-TR" dirty="0"/>
              <a:t> Bacon.</a:t>
            </a:r>
          </a:p>
          <a:p>
            <a:r>
              <a:rPr lang="tr-TR" dirty="0" err="1"/>
              <a:t>Mackenzie</a:t>
            </a:r>
            <a:r>
              <a:rPr lang="tr-TR" dirty="0"/>
              <a:t>, R.J. (2014). </a:t>
            </a:r>
            <a:r>
              <a:rPr lang="tr-TR" i="1" dirty="0"/>
              <a:t>Çocuğunuza sınır koyma</a:t>
            </a:r>
            <a:r>
              <a:rPr lang="tr-TR" dirty="0"/>
              <a:t> (</a:t>
            </a:r>
            <a:r>
              <a:rPr lang="tr-TR" dirty="0" err="1"/>
              <a:t>Çev</a:t>
            </a:r>
            <a:r>
              <a:rPr lang="tr-TR" dirty="0"/>
              <a:t>: M. Gün) (2. Bs.). İstanbul: Yakamoz.</a:t>
            </a:r>
          </a:p>
          <a:p>
            <a:r>
              <a:rPr lang="tr-TR" dirty="0" err="1"/>
              <a:t>Nelsen</a:t>
            </a:r>
            <a:r>
              <a:rPr lang="tr-TR" dirty="0"/>
              <a:t>, J. </a:t>
            </a:r>
            <a:r>
              <a:rPr lang="tr-TR" dirty="0" err="1"/>
              <a:t>Lott</a:t>
            </a:r>
            <a:r>
              <a:rPr lang="tr-TR" dirty="0"/>
              <a:t>, L. &amp; </a:t>
            </a:r>
            <a:r>
              <a:rPr lang="tr-TR" dirty="0" err="1"/>
              <a:t>Glenn</a:t>
            </a:r>
            <a:r>
              <a:rPr lang="tr-TR" dirty="0"/>
              <a:t>, H.S. (2000). </a:t>
            </a:r>
            <a:r>
              <a:rPr lang="tr-TR" i="1" dirty="0" err="1"/>
              <a:t>Positive</a:t>
            </a:r>
            <a:r>
              <a:rPr lang="tr-TR" i="1" dirty="0"/>
              <a:t> </a:t>
            </a:r>
            <a:r>
              <a:rPr lang="tr-TR" i="1" dirty="0" err="1"/>
              <a:t>discipline</a:t>
            </a:r>
            <a:r>
              <a:rPr lang="tr-TR" i="1" dirty="0"/>
              <a:t> in </a:t>
            </a:r>
            <a:r>
              <a:rPr lang="tr-TR" i="1" dirty="0" err="1"/>
              <a:t>the</a:t>
            </a:r>
            <a:r>
              <a:rPr lang="tr-TR" i="1" dirty="0"/>
              <a:t> </a:t>
            </a:r>
            <a:r>
              <a:rPr lang="tr-TR" i="1" dirty="0" err="1"/>
              <a:t>classroom</a:t>
            </a:r>
            <a:r>
              <a:rPr lang="tr-TR" i="1" dirty="0"/>
              <a:t> </a:t>
            </a:r>
            <a:r>
              <a:rPr lang="tr-TR" dirty="0"/>
              <a:t>(3rd Ed.). N.Y., USA: Three </a:t>
            </a:r>
            <a:r>
              <a:rPr lang="tr-TR" dirty="0" err="1"/>
              <a:t>Rıvers</a:t>
            </a:r>
            <a:r>
              <a:rPr lang="tr-TR" dirty="0"/>
              <a:t> </a:t>
            </a:r>
            <a:r>
              <a:rPr lang="tr-TR" dirty="0" err="1"/>
              <a:t>Press</a:t>
            </a:r>
            <a:r>
              <a:rPr lang="tr-TR" dirty="0"/>
              <a:t>.</a:t>
            </a:r>
          </a:p>
          <a:p>
            <a:r>
              <a:rPr lang="tr-TR" dirty="0" err="1"/>
              <a:t>Otrar</a:t>
            </a:r>
            <a:r>
              <a:rPr lang="tr-TR" dirty="0"/>
              <a:t>, M. (2020). Öğrencilerin davranışlarını etkileyen sosyal ve psikolojik etkenler. İçinde Sınıf Yönetimi (2. Bs.) (</a:t>
            </a:r>
            <a:r>
              <a:rPr lang="tr-TR" dirty="0" err="1"/>
              <a:t>Ed</a:t>
            </a:r>
            <a:r>
              <a:rPr lang="tr-TR" dirty="0"/>
              <a:t>: B. Dilmaç ve H. Ekşi). Ankara: </a:t>
            </a:r>
            <a:r>
              <a:rPr lang="tr-TR" dirty="0" err="1"/>
              <a:t>Pegem</a:t>
            </a:r>
            <a:r>
              <a:rPr lang="tr-TR" dirty="0"/>
              <a:t> Akademi.</a:t>
            </a:r>
          </a:p>
          <a:p>
            <a:r>
              <a:rPr lang="tr-TR" dirty="0" err="1"/>
              <a:t>Solter</a:t>
            </a:r>
            <a:r>
              <a:rPr lang="tr-TR" dirty="0"/>
              <a:t>, A.J. (2017). Oyun oynama sanatı (</a:t>
            </a:r>
            <a:r>
              <a:rPr lang="tr-TR" dirty="0" err="1"/>
              <a:t>Çev</a:t>
            </a:r>
            <a:r>
              <a:rPr lang="tr-TR" dirty="0"/>
              <a:t>: T. Özer). İstanbul: Doğan Kitap.</a:t>
            </a:r>
          </a:p>
          <a:p>
            <a:r>
              <a:rPr lang="tr-TR" dirty="0"/>
              <a:t>Şahin, E. (2002). Etkili sınıf yönetimi için kurallar oluşturmada pozitif disipline dayalı bazı öneriler. </a:t>
            </a:r>
            <a:r>
              <a:rPr lang="tr-TR" i="1" dirty="0"/>
              <a:t>Uludağ Üniversitesi Eğitim Fakültesi Dergisi, XV</a:t>
            </a:r>
            <a:r>
              <a:rPr lang="tr-TR" dirty="0"/>
              <a:t>(1), 341-353.</a:t>
            </a:r>
          </a:p>
          <a:p>
            <a:r>
              <a:rPr lang="tr-TR" dirty="0" err="1"/>
              <a:t>Trawick</a:t>
            </a:r>
            <a:r>
              <a:rPr lang="tr-TR" dirty="0"/>
              <a:t> </a:t>
            </a:r>
            <a:r>
              <a:rPr lang="tr-TR" dirty="0" err="1"/>
              <a:t>Swith</a:t>
            </a:r>
            <a:r>
              <a:rPr lang="tr-TR" dirty="0"/>
              <a:t>, J. (2013). </a:t>
            </a:r>
            <a:r>
              <a:rPr lang="tr-TR" i="1" dirty="0"/>
              <a:t>Erken çocukluk döneminde gelişim (Çok kültürlü bir bakış açısı).</a:t>
            </a:r>
            <a:r>
              <a:rPr lang="tr-TR" dirty="0"/>
              <a:t> Ankara: Nobel.</a:t>
            </a:r>
          </a:p>
          <a:p>
            <a:r>
              <a:rPr lang="tr-TR" dirty="0"/>
              <a:t>Yaşar, M. (2016) . Sınıf yönetimini etkileyen çevresel unsurlar. İçinde Okul öncesinde sınıf yönetimi (</a:t>
            </a:r>
            <a:r>
              <a:rPr lang="tr-TR" dirty="0" err="1"/>
              <a:t>Ed</a:t>
            </a:r>
            <a:r>
              <a:rPr lang="tr-TR" dirty="0"/>
              <a:t>: Y. Aktaş </a:t>
            </a:r>
            <a:r>
              <a:rPr lang="tr-TR" dirty="0" err="1"/>
              <a:t>Arnas</a:t>
            </a:r>
            <a:r>
              <a:rPr lang="tr-TR" dirty="0"/>
              <a:t> ve F. Sadık) (</a:t>
            </a:r>
            <a:r>
              <a:rPr lang="tr-TR" dirty="0" err="1"/>
              <a:t>ss</a:t>
            </a:r>
            <a:r>
              <a:rPr lang="tr-TR" dirty="0"/>
              <a:t>: 25-44). Ankara: </a:t>
            </a:r>
            <a:r>
              <a:rPr lang="tr-TR" dirty="0" err="1"/>
              <a:t>Pegem</a:t>
            </a:r>
            <a:r>
              <a:rPr lang="tr-TR" dirty="0"/>
              <a:t>.</a:t>
            </a:r>
          </a:p>
          <a:p>
            <a:r>
              <a:rPr lang="tr-TR" dirty="0"/>
              <a:t>Yılmazer, Y. (2020). Çocuğun davranışlarına etkin sınır koymaya yönelik anne eğitim programının annelerin sınır koyma davranışı ve anne çocuk ilişkisi üzerine etkisi. Doktora tezi. Ankara Üniversitesi Sağlık Bilimleri Enstitüsü, Ankara.</a:t>
            </a:r>
          </a:p>
          <a:p>
            <a:r>
              <a:rPr lang="tr-TR" sz="3200" dirty="0" err="1"/>
              <a:t>https</a:t>
            </a:r>
            <a:r>
              <a:rPr lang="tr-TR" sz="3200" dirty="0"/>
              <a:t>://</a:t>
            </a:r>
            <a:r>
              <a:rPr lang="tr-TR" sz="3200" dirty="0" err="1"/>
              <a:t>manisa.meb.gov.tr</a:t>
            </a:r>
            <a:r>
              <a:rPr lang="tr-TR" sz="3200" dirty="0"/>
              <a:t>/</a:t>
            </a:r>
            <a:r>
              <a:rPr lang="tr-TR" sz="3200" dirty="0" err="1"/>
              <a:t>meb_iys_dosyalar</a:t>
            </a:r>
            <a:r>
              <a:rPr lang="tr-TR" sz="3200" dirty="0"/>
              <a:t>/2023_08/04114214_SINIR_KOYMA_-_OYRETMEN_SUNUMU.pdf</a:t>
            </a:r>
          </a:p>
          <a:p>
            <a:endParaRPr lang="tr-TR" dirty="0"/>
          </a:p>
          <a:p>
            <a:pPr marL="457200" lvl="1" indent="0">
              <a:buNone/>
            </a:pPr>
            <a:endParaRPr lang="tr-TR" dirty="0"/>
          </a:p>
          <a:p>
            <a:pPr marL="457200" lvl="1" indent="0">
              <a:buNone/>
            </a:pPr>
            <a:endParaRPr lang="tr-TR" dirty="0"/>
          </a:p>
        </p:txBody>
      </p:sp>
    </p:spTree>
    <p:extLst>
      <p:ext uri="{BB962C8B-B14F-4D97-AF65-F5344CB8AC3E}">
        <p14:creationId xmlns:p14="http://schemas.microsoft.com/office/powerpoint/2010/main" val="377082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Koyma Nedir?</a:t>
            </a:r>
          </a:p>
        </p:txBody>
      </p:sp>
      <p:sp>
        <p:nvSpPr>
          <p:cNvPr id="3" name="2 İçerik Yer Tutucusu"/>
          <p:cNvSpPr>
            <a:spLocks noGrp="1"/>
          </p:cNvSpPr>
          <p:nvPr>
            <p:ph idx="1"/>
          </p:nvPr>
        </p:nvSpPr>
        <p:spPr>
          <a:xfrm>
            <a:off x="882613" y="1600201"/>
            <a:ext cx="10702804" cy="4114815"/>
          </a:xfrm>
        </p:spPr>
        <p:txBody>
          <a:bodyPr>
            <a:normAutofit/>
          </a:bodyPr>
          <a:lstStyle/>
          <a:p>
            <a:endParaRPr lang="tr-TR" dirty="0"/>
          </a:p>
          <a:p>
            <a:r>
              <a:rPr lang="tr-TR" dirty="0"/>
              <a:t>Çocuk ve ergenlere istenilen davranış ile ilgili kural ve beklentilerin öğretilmesi aşaması ile istenilmeyen davranışları önleme ve kuralları anlaşılır şekilde çocuğa öğretme aşamasında kullanılan yöntemlere ve bu sürecin tamamına verilen isimdir (</a:t>
            </a:r>
            <a:r>
              <a:rPr lang="tr-TR" dirty="0" err="1"/>
              <a:t>Mackenzie</a:t>
            </a:r>
            <a:r>
              <a:rPr lang="tr-TR" dirty="0"/>
              <a:t>, 2014).</a:t>
            </a:r>
          </a:p>
        </p:txBody>
      </p:sp>
    </p:spTree>
    <p:extLst>
      <p:ext uri="{BB962C8B-B14F-4D97-AF65-F5344CB8AC3E}">
        <p14:creationId xmlns:p14="http://schemas.microsoft.com/office/powerpoint/2010/main" val="2085602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11373" y="3286124"/>
            <a:ext cx="7786742" cy="2357454"/>
          </a:xfrm>
        </p:spPr>
        <p:txBody>
          <a:bodyPr/>
          <a:lstStyle/>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Koymanın Önemi</a:t>
            </a:r>
          </a:p>
        </p:txBody>
      </p:sp>
      <p:sp>
        <p:nvSpPr>
          <p:cNvPr id="3" name="2 İçerik Yer Tutucusu"/>
          <p:cNvSpPr>
            <a:spLocks noGrp="1"/>
          </p:cNvSpPr>
          <p:nvPr>
            <p:ph idx="1"/>
          </p:nvPr>
        </p:nvSpPr>
        <p:spPr>
          <a:xfrm>
            <a:off x="882613" y="1600201"/>
            <a:ext cx="10702804" cy="4114815"/>
          </a:xfrm>
        </p:spPr>
        <p:txBody>
          <a:bodyPr>
            <a:normAutofit/>
          </a:bodyPr>
          <a:lstStyle/>
          <a:p>
            <a:endParaRPr lang="tr-TR" dirty="0"/>
          </a:p>
          <a:p>
            <a:r>
              <a:rPr lang="tr-TR" dirty="0"/>
              <a:t>Toplumsal yaşam becerisi kazandırır</a:t>
            </a:r>
          </a:p>
          <a:p>
            <a:r>
              <a:rPr lang="tr-TR" dirty="0"/>
              <a:t>Onaylanan davranışların yolunu belirler</a:t>
            </a:r>
          </a:p>
          <a:p>
            <a:r>
              <a:rPr lang="tr-TR" dirty="0"/>
              <a:t>Kişilerarası ilişkileri geliştirir</a:t>
            </a:r>
          </a:p>
          <a:p>
            <a:r>
              <a:rPr lang="tr-TR" dirty="0"/>
              <a:t>Sorumluluk bilinci geliştirir</a:t>
            </a:r>
          </a:p>
        </p:txBody>
      </p:sp>
    </p:spTree>
    <p:extLst>
      <p:ext uri="{BB962C8B-B14F-4D97-AF65-F5344CB8AC3E}">
        <p14:creationId xmlns:p14="http://schemas.microsoft.com/office/powerpoint/2010/main" val="43251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Koymanın Önemi</a:t>
            </a:r>
          </a:p>
        </p:txBody>
      </p:sp>
      <p:sp>
        <p:nvSpPr>
          <p:cNvPr id="3" name="2 İçerik Yer Tutucusu"/>
          <p:cNvSpPr>
            <a:spLocks noGrp="1"/>
          </p:cNvSpPr>
          <p:nvPr>
            <p:ph idx="1"/>
          </p:nvPr>
        </p:nvSpPr>
        <p:spPr>
          <a:xfrm>
            <a:off x="882613" y="1600201"/>
            <a:ext cx="10702804" cy="4114815"/>
          </a:xfrm>
        </p:spPr>
        <p:txBody>
          <a:bodyPr>
            <a:normAutofit/>
          </a:bodyPr>
          <a:lstStyle/>
          <a:p>
            <a:endParaRPr lang="tr-TR" dirty="0"/>
          </a:p>
          <a:p>
            <a:r>
              <a:rPr lang="tr-TR" dirty="0"/>
              <a:t>Duygu düzenleme becerisi geliştirir</a:t>
            </a:r>
          </a:p>
          <a:p>
            <a:r>
              <a:rPr lang="tr-TR" dirty="0"/>
              <a:t>Güvenlik sağlar</a:t>
            </a:r>
          </a:p>
          <a:p>
            <a:r>
              <a:rPr lang="tr-TR" dirty="0"/>
              <a:t>İç denetim kazanılmasını sağlar</a:t>
            </a:r>
          </a:p>
          <a:p>
            <a:r>
              <a:rPr lang="tr-TR" dirty="0"/>
              <a:t>Bireyin kendi sınırlarının ve haklarının nerede başladığını ve nerede bittiğini fark etmesini sağlar</a:t>
            </a:r>
          </a:p>
        </p:txBody>
      </p:sp>
    </p:spTree>
    <p:extLst>
      <p:ext uri="{BB962C8B-B14F-4D97-AF65-F5344CB8AC3E}">
        <p14:creationId xmlns:p14="http://schemas.microsoft.com/office/powerpoint/2010/main" val="247798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Türleri</a:t>
            </a:r>
          </a:p>
        </p:txBody>
      </p:sp>
      <p:sp>
        <p:nvSpPr>
          <p:cNvPr id="3" name="2 İçerik Yer Tutucusu"/>
          <p:cNvSpPr>
            <a:spLocks noGrp="1"/>
          </p:cNvSpPr>
          <p:nvPr>
            <p:ph idx="1"/>
          </p:nvPr>
        </p:nvSpPr>
        <p:spPr>
          <a:xfrm>
            <a:off x="882613" y="1600201"/>
            <a:ext cx="10702804" cy="4114815"/>
          </a:xfrm>
        </p:spPr>
        <p:txBody>
          <a:bodyPr>
            <a:normAutofit fontScale="85000" lnSpcReduction="10000"/>
          </a:bodyPr>
          <a:lstStyle/>
          <a:p>
            <a:r>
              <a:rPr lang="tr-TR" b="1" u="sng" dirty="0"/>
              <a:t>Fiziksel Sınırlar</a:t>
            </a:r>
            <a:r>
              <a:rPr lang="tr-TR" dirty="0"/>
              <a:t>: Somut olarak görünebilen sınırlardır. Mülkiyet sınırları, bireylerin beden sınırları bu kategoriye girmektedir. (</a:t>
            </a:r>
            <a:r>
              <a:rPr lang="tr-TR" dirty="0" err="1"/>
              <a:t>Cloud</a:t>
            </a:r>
            <a:r>
              <a:rPr lang="tr-TR" dirty="0"/>
              <a:t> &amp; </a:t>
            </a:r>
            <a:r>
              <a:rPr lang="tr-TR" dirty="0" err="1"/>
              <a:t>Townsend</a:t>
            </a:r>
            <a:r>
              <a:rPr lang="tr-TR" dirty="0"/>
              <a:t>, 1997). Fiziksel sınırlarda mahremiyet hakkı, dokunulmama hakkı, fiziksel ihtiyaçların karşılanması hakları korunur. Diğer bireylerin fiziksel olarak size ne kadar mesafede yaklaşabilecekleri, fiziksel temas olacaksa ne tür temasın uygun olduğu (tokalaşma, sarılma vb.) belirtilmektedir.</a:t>
            </a:r>
          </a:p>
          <a:p>
            <a:pPr lvl="1"/>
            <a:r>
              <a:rPr lang="tr-TR" dirty="0"/>
              <a:t>Örneğin; toplumsal hayatta toplu taşıma, sınıf ortamı, bir etkinlik vb. gibi alanlarda birisi size çok yakın oturduğunda sizin fiziksel sınırınızı ihlal ettiği için rahatsızlık duyabilirsiniz.</a:t>
            </a:r>
          </a:p>
          <a:p>
            <a:pPr lvl="1"/>
            <a:r>
              <a:rPr lang="tr-TR" dirty="0"/>
              <a:t>Örneğin; sınıf ortamında bir öğrenci bir başarı elde ettiğinde tebrik edilmek için saçlarının okşanmasından hoşlanmayabilir.</a:t>
            </a:r>
          </a:p>
        </p:txBody>
      </p:sp>
    </p:spTree>
    <p:extLst>
      <p:ext uri="{BB962C8B-B14F-4D97-AF65-F5344CB8AC3E}">
        <p14:creationId xmlns:p14="http://schemas.microsoft.com/office/powerpoint/2010/main" val="400172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Türleri</a:t>
            </a:r>
          </a:p>
        </p:txBody>
      </p:sp>
      <p:sp>
        <p:nvSpPr>
          <p:cNvPr id="3" name="2 İçerik Yer Tutucusu"/>
          <p:cNvSpPr>
            <a:spLocks noGrp="1"/>
          </p:cNvSpPr>
          <p:nvPr>
            <p:ph idx="1"/>
          </p:nvPr>
        </p:nvSpPr>
        <p:spPr>
          <a:xfrm>
            <a:off x="882613" y="1600201"/>
            <a:ext cx="10702804" cy="4114815"/>
          </a:xfrm>
        </p:spPr>
        <p:txBody>
          <a:bodyPr>
            <a:normAutofit lnSpcReduction="10000"/>
          </a:bodyPr>
          <a:lstStyle/>
          <a:p>
            <a:r>
              <a:rPr lang="tr-TR" b="1" u="sng" dirty="0"/>
              <a:t>Kişisel Sınırlar</a:t>
            </a:r>
            <a:r>
              <a:rPr lang="tr-TR" dirty="0"/>
              <a:t>: Bireylerin diğerleri ile olan iletişiminde bahsettiği fikirleri, tercihleri, günlük yaşamda verdiği kararları, sorumlulukları, bireyin kendisine ve başkalarına yönelik tepki ve davranışları ile onlara duyduğu saygıyı ifade etmektedir. </a:t>
            </a:r>
          </a:p>
          <a:p>
            <a:pPr lvl="1"/>
            <a:r>
              <a:rPr lang="tr-TR" dirty="0"/>
              <a:t>Örneğin; sınıfta bir öğrencinin telefon ile uğraştığını gördükten sonra telefonunu alıp izinsiz olarak mesajlarının okunması kişisel sınırların ihlal edilmesidir.</a:t>
            </a:r>
          </a:p>
          <a:p>
            <a:pPr lvl="1"/>
            <a:r>
              <a:rPr lang="tr-TR" dirty="0"/>
              <a:t>Örneğin; bireylerin kişisel eşyalarının izinsiz olarak kullanılması. </a:t>
            </a:r>
          </a:p>
        </p:txBody>
      </p:sp>
    </p:spTree>
    <p:extLst>
      <p:ext uri="{BB962C8B-B14F-4D97-AF65-F5344CB8AC3E}">
        <p14:creationId xmlns:p14="http://schemas.microsoft.com/office/powerpoint/2010/main" val="328461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Türleri</a:t>
            </a:r>
          </a:p>
        </p:txBody>
      </p:sp>
      <p:sp>
        <p:nvSpPr>
          <p:cNvPr id="3" name="2 İçerik Yer Tutucusu"/>
          <p:cNvSpPr>
            <a:spLocks noGrp="1"/>
          </p:cNvSpPr>
          <p:nvPr>
            <p:ph idx="1"/>
          </p:nvPr>
        </p:nvSpPr>
        <p:spPr>
          <a:xfrm>
            <a:off x="882613" y="1600201"/>
            <a:ext cx="10702804" cy="4114815"/>
          </a:xfrm>
        </p:spPr>
        <p:txBody>
          <a:bodyPr>
            <a:normAutofit/>
          </a:bodyPr>
          <a:lstStyle/>
          <a:p>
            <a:r>
              <a:rPr lang="tr-TR" b="1" u="sng" dirty="0"/>
              <a:t>Duygusal Sınırlar</a:t>
            </a:r>
            <a:r>
              <a:rPr lang="tr-TR" dirty="0"/>
              <a:t>: Bireysel duyguların önemsenmesi, ifade edilmesi, başkalarının duygularına anlayış gösterilmesi, başkalarının da sizin duygularınızı geçiştirmeyip önem vermesi hakkını korumaktadır. </a:t>
            </a:r>
          </a:p>
          <a:p>
            <a:pPr lvl="1"/>
            <a:r>
              <a:rPr lang="tr-TR" dirty="0"/>
              <a:t>Örneğin; sınıf ortamında kendisine yapılan ve arkadaşlarının şaka olarak nitelendirdiği bir davranış karşısında üzüldüğünü söyleyen bir öğrencinin bu duygusunun görmezden gelinip davranışın devam ettirilmesi</a:t>
            </a:r>
          </a:p>
        </p:txBody>
      </p:sp>
    </p:spTree>
    <p:extLst>
      <p:ext uri="{BB962C8B-B14F-4D97-AF65-F5344CB8AC3E}">
        <p14:creationId xmlns:p14="http://schemas.microsoft.com/office/powerpoint/2010/main" val="343516281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4280</TotalTime>
  <Words>2575</Words>
  <Application>Microsoft Office PowerPoint</Application>
  <PresentationFormat>Özel</PresentationFormat>
  <Paragraphs>202</Paragraphs>
  <Slides>40</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40</vt:i4>
      </vt:variant>
    </vt:vector>
  </HeadingPairs>
  <TitlesOfParts>
    <vt:vector size="43" baseType="lpstr">
      <vt:lpstr>Arial</vt:lpstr>
      <vt:lpstr>Calibri</vt:lpstr>
      <vt:lpstr>Ofis Teması</vt:lpstr>
      <vt:lpstr>ÖZEL EĞİTİM VE REHBERLİK HİZMETLERİ ŞUBESİ</vt:lpstr>
      <vt:lpstr>Sunum Planı</vt:lpstr>
      <vt:lpstr>Öğretmenlerimize Soralım</vt:lpstr>
      <vt:lpstr>Sınır Koyma Nedir?</vt:lpstr>
      <vt:lpstr>Sınır Koymanın Önemi</vt:lpstr>
      <vt:lpstr>Sınır Koymanın Önemi</vt:lpstr>
      <vt:lpstr>Sınır Türleri</vt:lpstr>
      <vt:lpstr>Sınır Türleri</vt:lpstr>
      <vt:lpstr>Sınır Türleri</vt:lpstr>
      <vt:lpstr>Sınır Türleri</vt:lpstr>
      <vt:lpstr>Sınır Koyma ve Gelişim Süreci</vt:lpstr>
      <vt:lpstr>Sınır Koyma ve Gelişim Süreci</vt:lpstr>
      <vt:lpstr>Eğitici Tutumları ve Öğrenci Yaklaşımları</vt:lpstr>
      <vt:lpstr>Eğitici Tutumları ve Öğrenci Yaklaşımları</vt:lpstr>
      <vt:lpstr>Eğitici Tutumları ve Öğrenci Yaklaşımları</vt:lpstr>
      <vt:lpstr>Eğitici Tutumları ve Öğrenci Yaklaşımları</vt:lpstr>
      <vt:lpstr>Sınıf Ortamında Sınır Koyma</vt:lpstr>
      <vt:lpstr>Sınıf Ortamında Sınır Koyma</vt:lpstr>
      <vt:lpstr>Sınıf Ortamında Sınır Koyma</vt:lpstr>
      <vt:lpstr>Sınıf Ortamında Sınır Koyma</vt:lpstr>
      <vt:lpstr>Sınıf Ortamında Sınır Koyma</vt:lpstr>
      <vt:lpstr>Sınır Koyma Teknikleri</vt:lpstr>
      <vt:lpstr>Sınır Koyma Teknikleri</vt:lpstr>
      <vt:lpstr>Sınır Koyma Teknikleri</vt:lpstr>
      <vt:lpstr>Sınır Koyma Teknikleri</vt:lpstr>
      <vt:lpstr>Sınır Koyma Teknikleri</vt:lpstr>
      <vt:lpstr>Sınır Koyma Teknikleri</vt:lpstr>
      <vt:lpstr>Sınır Koyma Teknikleri</vt:lpstr>
      <vt:lpstr>Öğrenci ve Ebeveynlerle İşbirliği</vt:lpstr>
      <vt:lpstr>Öğrenci ve Ebeveynlerle İşbirliği</vt:lpstr>
      <vt:lpstr>Öğrenci ve Ebeveynlerle İşbirliği</vt:lpstr>
      <vt:lpstr>Öğrenci ve Ebeveynlerle İşbirliği</vt:lpstr>
      <vt:lpstr>Öğrenci ve Ebeveynlerle İşbirliği</vt:lpstr>
      <vt:lpstr>Öğrenci ve Ebeveynlerle İşbirliği</vt:lpstr>
      <vt:lpstr>Örnek Uygulamalar ve Deneyim Paylaşımı</vt:lpstr>
      <vt:lpstr>Örnek Uygulamalar ve Deneyim Paylaşımı</vt:lpstr>
      <vt:lpstr>Sonuç</vt:lpstr>
      <vt:lpstr>PowerPoint Sunusu</vt:lpstr>
      <vt:lpstr>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Y.EmreDEMIRBAS</dc:creator>
  <cp:lastModifiedBy>Hasan Eraydın</cp:lastModifiedBy>
  <cp:revision>99</cp:revision>
  <dcterms:created xsi:type="dcterms:W3CDTF">2020-09-01T10:58:30Z</dcterms:created>
  <dcterms:modified xsi:type="dcterms:W3CDTF">2023-09-01T09:03:47Z</dcterms:modified>
</cp:coreProperties>
</file>