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56" r:id="rId2"/>
    <p:sldId id="304" r:id="rId3"/>
    <p:sldId id="300" r:id="rId4"/>
    <p:sldId id="318" r:id="rId5"/>
    <p:sldId id="320" r:id="rId6"/>
    <p:sldId id="287" r:id="rId7"/>
    <p:sldId id="261" r:id="rId8"/>
    <p:sldId id="321" r:id="rId9"/>
    <p:sldId id="323" r:id="rId10"/>
    <p:sldId id="301" r:id="rId11"/>
    <p:sldId id="328" r:id="rId12"/>
    <p:sldId id="329" r:id="rId13"/>
    <p:sldId id="330" r:id="rId14"/>
    <p:sldId id="276" r:id="rId15"/>
    <p:sldId id="278" r:id="rId16"/>
    <p:sldId id="281" r:id="rId17"/>
    <p:sldId id="279" r:id="rId18"/>
    <p:sldId id="283" r:id="rId19"/>
    <p:sldId id="282" r:id="rId20"/>
    <p:sldId id="299" r:id="rId21"/>
    <p:sldId id="289" r:id="rId22"/>
    <p:sldId id="326" r:id="rId23"/>
    <p:sldId id="263" r:id="rId24"/>
    <p:sldId id="292" r:id="rId25"/>
    <p:sldId id="295" r:id="rId26"/>
    <p:sldId id="327" r:id="rId27"/>
    <p:sldId id="298" r:id="rId28"/>
    <p:sldId id="265" r:id="rId29"/>
    <p:sldId id="302" r:id="rId30"/>
    <p:sldId id="305" r:id="rId31"/>
    <p:sldId id="314" r:id="rId32"/>
    <p:sldId id="315" r:id="rId33"/>
    <p:sldId id="316" r:id="rId34"/>
    <p:sldId id="275" r:id="rId35"/>
    <p:sldId id="284" r:id="rId36"/>
    <p:sldId id="285" r:id="rId37"/>
    <p:sldId id="266" r:id="rId38"/>
    <p:sldId id="309" r:id="rId39"/>
    <p:sldId id="319" r:id="rId40"/>
    <p:sldId id="267" r:id="rId41"/>
    <p:sldId id="268" r:id="rId42"/>
    <p:sldId id="269" r:id="rId43"/>
    <p:sldId id="311" r:id="rId44"/>
    <p:sldId id="310" r:id="rId45"/>
    <p:sldId id="303" r:id="rId46"/>
    <p:sldId id="331" r:id="rId47"/>
    <p:sldId id="270" r:id="rId48"/>
    <p:sldId id="306" r:id="rId49"/>
    <p:sldId id="307" r:id="rId50"/>
    <p:sldId id="308" r:id="rId51"/>
    <p:sldId id="296" r:id="rId52"/>
    <p:sldId id="280" r:id="rId53"/>
    <p:sldId id="258" r:id="rId54"/>
  </p:sldIdLst>
  <p:sldSz cx="12195175"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850" y="62"/>
      </p:cViewPr>
      <p:guideLst>
        <p:guide orient="horz" pos="2160"/>
        <p:guide pos="3841"/>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C3E6E7-5C66-44B4-9DD1-544DAC684A24}" type="doc">
      <dgm:prSet loTypeId="urn:microsoft.com/office/officeart/2005/8/layout/chevron1" loCatId="process" qsTypeId="urn:microsoft.com/office/officeart/2005/8/quickstyle/simple1" qsCatId="simple" csTypeId="urn:microsoft.com/office/officeart/2005/8/colors/accent1_2" csCatId="accent1" phldr="1"/>
      <dgm:spPr/>
    </dgm:pt>
    <dgm:pt modelId="{7CA3A23B-14C2-4A56-8419-6204E1F009CB}">
      <dgm:prSet phldrT="[Metin]"/>
      <dgm:spPr/>
      <dgm:t>
        <a:bodyPr/>
        <a:lstStyle/>
        <a:p>
          <a:r>
            <a:rPr lang="tr-TR" dirty="0"/>
            <a:t>Yansıtın</a:t>
          </a:r>
        </a:p>
      </dgm:t>
    </dgm:pt>
    <dgm:pt modelId="{8C631FD2-6379-4248-8513-0E23F3244549}" type="parTrans" cxnId="{E5EDFAE2-46A8-4D21-A748-B7B3448E849D}">
      <dgm:prSet/>
      <dgm:spPr/>
      <dgm:t>
        <a:bodyPr/>
        <a:lstStyle/>
        <a:p>
          <a:endParaRPr lang="tr-TR"/>
        </a:p>
      </dgm:t>
    </dgm:pt>
    <dgm:pt modelId="{CB032750-641E-43F8-A8CB-72FE0562F105}" type="sibTrans" cxnId="{E5EDFAE2-46A8-4D21-A748-B7B3448E849D}">
      <dgm:prSet/>
      <dgm:spPr/>
      <dgm:t>
        <a:bodyPr/>
        <a:lstStyle/>
        <a:p>
          <a:endParaRPr lang="tr-TR"/>
        </a:p>
      </dgm:t>
    </dgm:pt>
    <dgm:pt modelId="{DD25C046-0A96-44A8-B733-549E5B57EB56}">
      <dgm:prSet phldrT="[Metin]"/>
      <dgm:spPr/>
      <dgm:t>
        <a:bodyPr/>
        <a:lstStyle/>
        <a:p>
          <a:r>
            <a:rPr lang="tr-TR" dirty="0"/>
            <a:t>Alternatif sunun</a:t>
          </a:r>
        </a:p>
      </dgm:t>
    </dgm:pt>
    <dgm:pt modelId="{C840C127-A208-4243-8E13-4AD71E4BECAE}" type="parTrans" cxnId="{39039821-9397-43DF-B3B3-E5E36DAE101C}">
      <dgm:prSet/>
      <dgm:spPr/>
      <dgm:t>
        <a:bodyPr/>
        <a:lstStyle/>
        <a:p>
          <a:endParaRPr lang="tr-TR"/>
        </a:p>
      </dgm:t>
    </dgm:pt>
    <dgm:pt modelId="{87304F99-FC57-4C46-BC0C-B885FFAC22CD}" type="sibTrans" cxnId="{39039821-9397-43DF-B3B3-E5E36DAE101C}">
      <dgm:prSet/>
      <dgm:spPr/>
      <dgm:t>
        <a:bodyPr/>
        <a:lstStyle/>
        <a:p>
          <a:endParaRPr lang="tr-TR"/>
        </a:p>
      </dgm:t>
    </dgm:pt>
    <dgm:pt modelId="{4CE3ADA9-6F31-4840-9C61-F756509078F9}">
      <dgm:prSet phldrT="[Metin]"/>
      <dgm:spPr/>
      <dgm:t>
        <a:bodyPr/>
        <a:lstStyle/>
        <a:p>
          <a:r>
            <a:rPr lang="tr-TR" dirty="0"/>
            <a:t>Son seçimleri ifade edin</a:t>
          </a:r>
        </a:p>
      </dgm:t>
    </dgm:pt>
    <dgm:pt modelId="{C3D34D43-64B6-40B7-8826-A2EE113A79F4}" type="parTrans" cxnId="{6A31CB67-449D-4908-8028-5BF3D21B99FF}">
      <dgm:prSet/>
      <dgm:spPr/>
      <dgm:t>
        <a:bodyPr/>
        <a:lstStyle/>
        <a:p>
          <a:endParaRPr lang="tr-TR"/>
        </a:p>
      </dgm:t>
    </dgm:pt>
    <dgm:pt modelId="{8A0EE769-715E-4263-BDCA-A74E6ACA2618}" type="sibTrans" cxnId="{6A31CB67-449D-4908-8028-5BF3D21B99FF}">
      <dgm:prSet/>
      <dgm:spPr/>
      <dgm:t>
        <a:bodyPr/>
        <a:lstStyle/>
        <a:p>
          <a:endParaRPr lang="tr-TR"/>
        </a:p>
      </dgm:t>
    </dgm:pt>
    <dgm:pt modelId="{08F5FC42-B20D-43F2-8945-7236D39FBC3E}">
      <dgm:prSet/>
      <dgm:spPr/>
      <dgm:t>
        <a:bodyPr/>
        <a:lstStyle/>
        <a:p>
          <a:r>
            <a:rPr lang="tr-TR"/>
            <a:t>Sınırları ifade edin</a:t>
          </a:r>
          <a:endParaRPr lang="tr-TR" dirty="0"/>
        </a:p>
      </dgm:t>
    </dgm:pt>
    <dgm:pt modelId="{5E41C35A-9B45-4706-9D47-5DCF9DDEABB2}" type="parTrans" cxnId="{AC0E65B2-DF2B-4BFA-99ED-833F34F920A5}">
      <dgm:prSet/>
      <dgm:spPr/>
      <dgm:t>
        <a:bodyPr/>
        <a:lstStyle/>
        <a:p>
          <a:endParaRPr lang="tr-TR"/>
        </a:p>
      </dgm:t>
    </dgm:pt>
    <dgm:pt modelId="{5F6D04CC-1A8F-48F4-8897-5AF3D1D8D89C}" type="sibTrans" cxnId="{AC0E65B2-DF2B-4BFA-99ED-833F34F920A5}">
      <dgm:prSet/>
      <dgm:spPr/>
      <dgm:t>
        <a:bodyPr/>
        <a:lstStyle/>
        <a:p>
          <a:endParaRPr lang="tr-TR"/>
        </a:p>
      </dgm:t>
    </dgm:pt>
    <dgm:pt modelId="{49548B5B-8DCD-4F0A-9538-1A847434E6AA}" type="pres">
      <dgm:prSet presAssocID="{7BC3E6E7-5C66-44B4-9DD1-544DAC684A24}" presName="Name0" presStyleCnt="0">
        <dgm:presLayoutVars>
          <dgm:dir/>
          <dgm:animLvl val="lvl"/>
          <dgm:resizeHandles val="exact"/>
        </dgm:presLayoutVars>
      </dgm:prSet>
      <dgm:spPr/>
    </dgm:pt>
    <dgm:pt modelId="{2C2F71A2-8EC9-442F-A75A-5C012F04A55D}" type="pres">
      <dgm:prSet presAssocID="{7CA3A23B-14C2-4A56-8419-6204E1F009CB}" presName="parTxOnly" presStyleLbl="node1" presStyleIdx="0" presStyleCnt="4">
        <dgm:presLayoutVars>
          <dgm:chMax val="0"/>
          <dgm:chPref val="0"/>
          <dgm:bulletEnabled val="1"/>
        </dgm:presLayoutVars>
      </dgm:prSet>
      <dgm:spPr/>
    </dgm:pt>
    <dgm:pt modelId="{AE0A6F23-8CDA-43BB-BE06-6BE21B5A91DD}" type="pres">
      <dgm:prSet presAssocID="{CB032750-641E-43F8-A8CB-72FE0562F105}" presName="parTxOnlySpace" presStyleCnt="0"/>
      <dgm:spPr/>
    </dgm:pt>
    <dgm:pt modelId="{385B5559-3F6D-4EE4-B7B8-2EFD71386AC7}" type="pres">
      <dgm:prSet presAssocID="{08F5FC42-B20D-43F2-8945-7236D39FBC3E}" presName="parTxOnly" presStyleLbl="node1" presStyleIdx="1" presStyleCnt="4">
        <dgm:presLayoutVars>
          <dgm:chMax val="0"/>
          <dgm:chPref val="0"/>
          <dgm:bulletEnabled val="1"/>
        </dgm:presLayoutVars>
      </dgm:prSet>
      <dgm:spPr/>
    </dgm:pt>
    <dgm:pt modelId="{65BDE1A7-D574-4381-992A-0B3892930CCA}" type="pres">
      <dgm:prSet presAssocID="{5F6D04CC-1A8F-48F4-8897-5AF3D1D8D89C}" presName="parTxOnlySpace" presStyleCnt="0"/>
      <dgm:spPr/>
    </dgm:pt>
    <dgm:pt modelId="{0ADDA8FB-90AC-4047-BB81-C6E9F8160CDA}" type="pres">
      <dgm:prSet presAssocID="{DD25C046-0A96-44A8-B733-549E5B57EB56}" presName="parTxOnly" presStyleLbl="node1" presStyleIdx="2" presStyleCnt="4">
        <dgm:presLayoutVars>
          <dgm:chMax val="0"/>
          <dgm:chPref val="0"/>
          <dgm:bulletEnabled val="1"/>
        </dgm:presLayoutVars>
      </dgm:prSet>
      <dgm:spPr/>
    </dgm:pt>
    <dgm:pt modelId="{6BAE8660-894F-4622-A027-9DF7612128EC}" type="pres">
      <dgm:prSet presAssocID="{87304F99-FC57-4C46-BC0C-B885FFAC22CD}" presName="parTxOnlySpace" presStyleCnt="0"/>
      <dgm:spPr/>
    </dgm:pt>
    <dgm:pt modelId="{18B49C7F-BF7E-4904-849F-BBCBAC6943AA}" type="pres">
      <dgm:prSet presAssocID="{4CE3ADA9-6F31-4840-9C61-F756509078F9}" presName="parTxOnly" presStyleLbl="node1" presStyleIdx="3" presStyleCnt="4">
        <dgm:presLayoutVars>
          <dgm:chMax val="0"/>
          <dgm:chPref val="0"/>
          <dgm:bulletEnabled val="1"/>
        </dgm:presLayoutVars>
      </dgm:prSet>
      <dgm:spPr/>
    </dgm:pt>
  </dgm:ptLst>
  <dgm:cxnLst>
    <dgm:cxn modelId="{39039821-9397-43DF-B3B3-E5E36DAE101C}" srcId="{7BC3E6E7-5C66-44B4-9DD1-544DAC684A24}" destId="{DD25C046-0A96-44A8-B733-549E5B57EB56}" srcOrd="2" destOrd="0" parTransId="{C840C127-A208-4243-8E13-4AD71E4BECAE}" sibTransId="{87304F99-FC57-4C46-BC0C-B885FFAC22CD}"/>
    <dgm:cxn modelId="{F480A55D-229C-466F-ACB6-3BE4A061FEFE}" type="presOf" srcId="{7CA3A23B-14C2-4A56-8419-6204E1F009CB}" destId="{2C2F71A2-8EC9-442F-A75A-5C012F04A55D}" srcOrd="0" destOrd="0" presId="urn:microsoft.com/office/officeart/2005/8/layout/chevron1"/>
    <dgm:cxn modelId="{6A31CB67-449D-4908-8028-5BF3D21B99FF}" srcId="{7BC3E6E7-5C66-44B4-9DD1-544DAC684A24}" destId="{4CE3ADA9-6F31-4840-9C61-F756509078F9}" srcOrd="3" destOrd="0" parTransId="{C3D34D43-64B6-40B7-8826-A2EE113A79F4}" sibTransId="{8A0EE769-715E-4263-BDCA-A74E6ACA2618}"/>
    <dgm:cxn modelId="{19B4997F-65EF-446F-A818-96C794970CF4}" type="presOf" srcId="{08F5FC42-B20D-43F2-8945-7236D39FBC3E}" destId="{385B5559-3F6D-4EE4-B7B8-2EFD71386AC7}" srcOrd="0" destOrd="0" presId="urn:microsoft.com/office/officeart/2005/8/layout/chevron1"/>
    <dgm:cxn modelId="{B08DE892-4467-4B44-A648-F28D991A0BBB}" type="presOf" srcId="{DD25C046-0A96-44A8-B733-549E5B57EB56}" destId="{0ADDA8FB-90AC-4047-BB81-C6E9F8160CDA}" srcOrd="0" destOrd="0" presId="urn:microsoft.com/office/officeart/2005/8/layout/chevron1"/>
    <dgm:cxn modelId="{AC0E65B2-DF2B-4BFA-99ED-833F34F920A5}" srcId="{7BC3E6E7-5C66-44B4-9DD1-544DAC684A24}" destId="{08F5FC42-B20D-43F2-8945-7236D39FBC3E}" srcOrd="1" destOrd="0" parTransId="{5E41C35A-9B45-4706-9D47-5DCF9DDEABB2}" sibTransId="{5F6D04CC-1A8F-48F4-8897-5AF3D1D8D89C}"/>
    <dgm:cxn modelId="{FE6464C2-0C01-43C3-85CB-2DD6A32BA4E7}" type="presOf" srcId="{4CE3ADA9-6F31-4840-9C61-F756509078F9}" destId="{18B49C7F-BF7E-4904-849F-BBCBAC6943AA}" srcOrd="0" destOrd="0" presId="urn:microsoft.com/office/officeart/2005/8/layout/chevron1"/>
    <dgm:cxn modelId="{FA00E5D1-D252-4AEC-9340-9F23AE4F74EE}" type="presOf" srcId="{7BC3E6E7-5C66-44B4-9DD1-544DAC684A24}" destId="{49548B5B-8DCD-4F0A-9538-1A847434E6AA}" srcOrd="0" destOrd="0" presId="urn:microsoft.com/office/officeart/2005/8/layout/chevron1"/>
    <dgm:cxn modelId="{E5EDFAE2-46A8-4D21-A748-B7B3448E849D}" srcId="{7BC3E6E7-5C66-44B4-9DD1-544DAC684A24}" destId="{7CA3A23B-14C2-4A56-8419-6204E1F009CB}" srcOrd="0" destOrd="0" parTransId="{8C631FD2-6379-4248-8513-0E23F3244549}" sibTransId="{CB032750-641E-43F8-A8CB-72FE0562F105}"/>
    <dgm:cxn modelId="{F562DB7F-95FD-48B2-81D0-6E1B5B027051}" type="presParOf" srcId="{49548B5B-8DCD-4F0A-9538-1A847434E6AA}" destId="{2C2F71A2-8EC9-442F-A75A-5C012F04A55D}" srcOrd="0" destOrd="0" presId="urn:microsoft.com/office/officeart/2005/8/layout/chevron1"/>
    <dgm:cxn modelId="{128EAA2F-BCC9-4115-BE77-F87D97FA8FCF}" type="presParOf" srcId="{49548B5B-8DCD-4F0A-9538-1A847434E6AA}" destId="{AE0A6F23-8CDA-43BB-BE06-6BE21B5A91DD}" srcOrd="1" destOrd="0" presId="urn:microsoft.com/office/officeart/2005/8/layout/chevron1"/>
    <dgm:cxn modelId="{3A49241E-852A-4032-B502-48B071D3FA98}" type="presParOf" srcId="{49548B5B-8DCD-4F0A-9538-1A847434E6AA}" destId="{385B5559-3F6D-4EE4-B7B8-2EFD71386AC7}" srcOrd="2" destOrd="0" presId="urn:microsoft.com/office/officeart/2005/8/layout/chevron1"/>
    <dgm:cxn modelId="{511192D8-1434-4B78-B266-53DF2927ED78}" type="presParOf" srcId="{49548B5B-8DCD-4F0A-9538-1A847434E6AA}" destId="{65BDE1A7-D574-4381-992A-0B3892930CCA}" srcOrd="3" destOrd="0" presId="urn:microsoft.com/office/officeart/2005/8/layout/chevron1"/>
    <dgm:cxn modelId="{DFFB7A50-32DD-4168-8F6A-C144060F83E3}" type="presParOf" srcId="{49548B5B-8DCD-4F0A-9538-1A847434E6AA}" destId="{0ADDA8FB-90AC-4047-BB81-C6E9F8160CDA}" srcOrd="4" destOrd="0" presId="urn:microsoft.com/office/officeart/2005/8/layout/chevron1"/>
    <dgm:cxn modelId="{93DC7E77-9A67-4060-8FB8-A6D1F05A8CB1}" type="presParOf" srcId="{49548B5B-8DCD-4F0A-9538-1A847434E6AA}" destId="{6BAE8660-894F-4622-A027-9DF7612128EC}" srcOrd="5" destOrd="0" presId="urn:microsoft.com/office/officeart/2005/8/layout/chevron1"/>
    <dgm:cxn modelId="{15D6E823-8661-46ED-A420-3DDF2BAED793}" type="presParOf" srcId="{49548B5B-8DCD-4F0A-9538-1A847434E6AA}" destId="{18B49C7F-BF7E-4904-849F-BBCBAC6943AA}"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2F71A2-8EC9-442F-A75A-5C012F04A55D}">
      <dsp:nvSpPr>
        <dsp:cNvPr id="0" name=""/>
        <dsp:cNvSpPr/>
      </dsp:nvSpPr>
      <dsp:spPr>
        <a:xfrm>
          <a:off x="4964" y="1479400"/>
          <a:ext cx="2889998" cy="115599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tr-TR" sz="2500" kern="1200" dirty="0"/>
            <a:t>Yansıtın</a:t>
          </a:r>
        </a:p>
      </dsp:txBody>
      <dsp:txXfrm>
        <a:off x="582964" y="1479400"/>
        <a:ext cx="1733999" cy="1155999"/>
      </dsp:txXfrm>
    </dsp:sp>
    <dsp:sp modelId="{385B5559-3F6D-4EE4-B7B8-2EFD71386AC7}">
      <dsp:nvSpPr>
        <dsp:cNvPr id="0" name=""/>
        <dsp:cNvSpPr/>
      </dsp:nvSpPr>
      <dsp:spPr>
        <a:xfrm>
          <a:off x="2605963" y="1479400"/>
          <a:ext cx="2889998" cy="115599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tr-TR" sz="2500" kern="1200"/>
            <a:t>Sınırları ifade edin</a:t>
          </a:r>
          <a:endParaRPr lang="tr-TR" sz="2500" kern="1200" dirty="0"/>
        </a:p>
      </dsp:txBody>
      <dsp:txXfrm>
        <a:off x="3183963" y="1479400"/>
        <a:ext cx="1733999" cy="1155999"/>
      </dsp:txXfrm>
    </dsp:sp>
    <dsp:sp modelId="{0ADDA8FB-90AC-4047-BB81-C6E9F8160CDA}">
      <dsp:nvSpPr>
        <dsp:cNvPr id="0" name=""/>
        <dsp:cNvSpPr/>
      </dsp:nvSpPr>
      <dsp:spPr>
        <a:xfrm>
          <a:off x="5206962" y="1479400"/>
          <a:ext cx="2889998" cy="115599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tr-TR" sz="2500" kern="1200" dirty="0"/>
            <a:t>Alternatif sunun</a:t>
          </a:r>
        </a:p>
      </dsp:txBody>
      <dsp:txXfrm>
        <a:off x="5784962" y="1479400"/>
        <a:ext cx="1733999" cy="1155999"/>
      </dsp:txXfrm>
    </dsp:sp>
    <dsp:sp modelId="{18B49C7F-BF7E-4904-849F-BBCBAC6943AA}">
      <dsp:nvSpPr>
        <dsp:cNvPr id="0" name=""/>
        <dsp:cNvSpPr/>
      </dsp:nvSpPr>
      <dsp:spPr>
        <a:xfrm>
          <a:off x="7807961" y="1479400"/>
          <a:ext cx="2889998" cy="115599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tr-TR" sz="2500" kern="1200" dirty="0"/>
            <a:t>Son seçimleri ifade edin</a:t>
          </a:r>
        </a:p>
      </dsp:txBody>
      <dsp:txXfrm>
        <a:off x="8385961" y="1479400"/>
        <a:ext cx="1733999" cy="1155999"/>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F7EA9A-3F49-4A48-9F57-0E4458943733}" type="datetimeFigureOut">
              <a:rPr lang="tr-TR" smtClean="0"/>
              <a:t>1.09.2023</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D25C8B-E7F6-42BC-926A-81CA965646EF}" type="slidenum">
              <a:rPr lang="tr-TR" smtClean="0"/>
              <a:t>‹#›</a:t>
            </a:fld>
            <a:endParaRPr lang="tr-TR"/>
          </a:p>
        </p:txBody>
      </p:sp>
    </p:spTree>
    <p:extLst>
      <p:ext uri="{BB962C8B-B14F-4D97-AF65-F5344CB8AC3E}">
        <p14:creationId xmlns:p14="http://schemas.microsoft.com/office/powerpoint/2010/main" val="1589988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FD25C8B-E7F6-42BC-926A-81CA965646EF}" type="slidenum">
              <a:rPr lang="tr-TR" smtClean="0"/>
              <a:t>14</a:t>
            </a:fld>
            <a:endParaRPr lang="tr-TR"/>
          </a:p>
        </p:txBody>
      </p:sp>
    </p:spTree>
    <p:extLst>
      <p:ext uri="{BB962C8B-B14F-4D97-AF65-F5344CB8AC3E}">
        <p14:creationId xmlns:p14="http://schemas.microsoft.com/office/powerpoint/2010/main" val="1330984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4638" y="2130426"/>
            <a:ext cx="10365899" cy="1470025"/>
          </a:xfrm>
        </p:spPr>
        <p:txBody>
          <a:bodyPr/>
          <a:lstStyle/>
          <a:p>
            <a:r>
              <a:rPr lang="tr-TR"/>
              <a:t>Asıl başlık stili için tıklatın</a:t>
            </a:r>
          </a:p>
        </p:txBody>
      </p:sp>
      <p:sp>
        <p:nvSpPr>
          <p:cNvPr id="3" name="2 Alt Başlık"/>
          <p:cNvSpPr>
            <a:spLocks noGrp="1"/>
          </p:cNvSpPr>
          <p:nvPr>
            <p:ph type="subTitle" idx="1"/>
          </p:nvPr>
        </p:nvSpPr>
        <p:spPr>
          <a:xfrm>
            <a:off x="1829276" y="3886200"/>
            <a:ext cx="8536623"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1.09.2023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D9F75050-0E15-4C5B-92B0-66D068882F1F}" type="datetimeFigureOut">
              <a:rPr lang="tr-TR" smtClean="0"/>
              <a:pPr/>
              <a:t>1.09.2023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841502" y="274639"/>
            <a:ext cx="2743914"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609759" y="274639"/>
            <a:ext cx="802849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D9F75050-0E15-4C5B-92B0-66D068882F1F}" type="datetimeFigureOut">
              <a:rPr lang="tr-TR" smtClean="0"/>
              <a:pPr/>
              <a:t>1.09.2023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D9F75050-0E15-4C5B-92B0-66D068882F1F}" type="datetimeFigureOut">
              <a:rPr lang="tr-TR" smtClean="0"/>
              <a:pPr/>
              <a:t>1.09.2023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963335" y="4406901"/>
            <a:ext cx="10365899"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963335" y="2906713"/>
            <a:ext cx="10365899"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1.09.2023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609759" y="1600201"/>
            <a:ext cx="538620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6199214" y="1600201"/>
            <a:ext cx="538620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D9F75050-0E15-4C5B-92B0-66D068882F1F}" type="datetimeFigureOut">
              <a:rPr lang="tr-TR" smtClean="0"/>
              <a:pPr/>
              <a:t>1.09.2023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609759" y="1535113"/>
            <a:ext cx="538832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609759" y="2174875"/>
            <a:ext cx="53883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6194980" y="1535113"/>
            <a:ext cx="539043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6194980" y="2174875"/>
            <a:ext cx="539043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D9F75050-0E15-4C5B-92B0-66D068882F1F}" type="datetimeFigureOut">
              <a:rPr lang="tr-TR" smtClean="0"/>
              <a:pPr/>
              <a:t>1.09.2023</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D9F75050-0E15-4C5B-92B0-66D068882F1F}" type="datetimeFigureOut">
              <a:rPr lang="tr-TR" smtClean="0"/>
              <a:pPr/>
              <a:t>1.09.2023</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1.09.2023</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759" y="273050"/>
            <a:ext cx="4012129"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4767974" y="273051"/>
            <a:ext cx="681744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609759" y="1435101"/>
            <a:ext cx="401212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1.09.2023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390340" y="4800600"/>
            <a:ext cx="7317105"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2390340" y="612775"/>
            <a:ext cx="731710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2390340" y="5367338"/>
            <a:ext cx="731710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1.09.2023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609759" y="274638"/>
            <a:ext cx="10975658"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609759" y="1600201"/>
            <a:ext cx="10975658"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609759" y="6356351"/>
            <a:ext cx="284554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1.09.2023</a:t>
            </a:fld>
            <a:endParaRPr lang="tr-TR"/>
          </a:p>
        </p:txBody>
      </p:sp>
      <p:sp>
        <p:nvSpPr>
          <p:cNvPr id="5" name="4 Altbilgi Yer Tutucusu"/>
          <p:cNvSpPr>
            <a:spLocks noGrp="1"/>
          </p:cNvSpPr>
          <p:nvPr>
            <p:ph type="ftr" sz="quarter" idx="3"/>
          </p:nvPr>
        </p:nvSpPr>
        <p:spPr>
          <a:xfrm>
            <a:off x="4166685" y="6356351"/>
            <a:ext cx="386180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8739875" y="6356351"/>
            <a:ext cx="284554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ctrTitle"/>
          </p:nvPr>
        </p:nvSpPr>
        <p:spPr>
          <a:xfrm>
            <a:off x="2954315" y="1142984"/>
            <a:ext cx="7858180" cy="1470025"/>
          </a:xfrm>
        </p:spPr>
        <p:txBody>
          <a:bodyPr/>
          <a:lstStyle/>
          <a:p>
            <a:r>
              <a:rPr lang="tr-TR" dirty="0">
                <a:solidFill>
                  <a:prstClr val="black"/>
                </a:solidFill>
              </a:rPr>
              <a:t>ÖZEL EĞİTİM VE REHBERLİK HİZMETLERİ ŞUBESİ</a:t>
            </a:r>
            <a:endParaRPr lang="tr-TR" dirty="0"/>
          </a:p>
        </p:txBody>
      </p:sp>
      <p:sp>
        <p:nvSpPr>
          <p:cNvPr id="3" name="2 Alt Başlık"/>
          <p:cNvSpPr>
            <a:spLocks noGrp="1"/>
          </p:cNvSpPr>
          <p:nvPr>
            <p:ph type="subTitle" idx="1"/>
          </p:nvPr>
        </p:nvSpPr>
        <p:spPr>
          <a:xfrm>
            <a:off x="3937347" y="3501008"/>
            <a:ext cx="5357850" cy="1257312"/>
          </a:xfrm>
        </p:spPr>
        <p:txBody>
          <a:bodyPr>
            <a:normAutofit fontScale="85000" lnSpcReduction="20000"/>
          </a:bodyPr>
          <a:lstStyle/>
          <a:p>
            <a:r>
              <a:rPr lang="tr-TR" dirty="0">
                <a:solidFill>
                  <a:schemeClr val="tx1"/>
                </a:solidFill>
              </a:rPr>
              <a:t>SINIR KOYMA</a:t>
            </a:r>
          </a:p>
          <a:p>
            <a:r>
              <a:rPr lang="tr-TR" dirty="0">
                <a:solidFill>
                  <a:schemeClr val="tx1"/>
                </a:solidFill>
              </a:rPr>
              <a:t>VELİ SUNUMU </a:t>
            </a:r>
          </a:p>
          <a:p>
            <a:r>
              <a:rPr lang="tr-TR" dirty="0">
                <a:solidFill>
                  <a:schemeClr val="tx1"/>
                </a:solidFill>
              </a:rPr>
              <a:t>(ORTAOKUL-LİSE)</a:t>
            </a:r>
          </a:p>
          <a:p>
            <a:pPr lvl="0"/>
            <a:endParaRPr lang="tr-TR" dirty="0">
              <a:solidFill>
                <a:prstClr val="black">
                  <a:tint val="75000"/>
                </a:prstClr>
              </a:solidFill>
            </a:endParaRPr>
          </a:p>
        </p:txBody>
      </p:sp>
      <p:sp>
        <p:nvSpPr>
          <p:cNvPr id="4" name="2 Alt Başlık">
            <a:extLst>
              <a:ext uri="{FF2B5EF4-FFF2-40B4-BE49-F238E27FC236}">
                <a16:creationId xmlns:a16="http://schemas.microsoft.com/office/drawing/2014/main" id="{974786DB-056C-BF9C-74F3-AE875309333D}"/>
              </a:ext>
            </a:extLst>
          </p:cNvPr>
          <p:cNvSpPr txBox="1">
            <a:spLocks/>
          </p:cNvSpPr>
          <p:nvPr/>
        </p:nvSpPr>
        <p:spPr>
          <a:xfrm>
            <a:off x="3937347" y="5646319"/>
            <a:ext cx="5357850" cy="64807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tr-TR" sz="2000" dirty="0">
                <a:solidFill>
                  <a:schemeClr val="tx1"/>
                </a:solidFill>
              </a:rPr>
              <a:t>İSTANBUL, 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5017467" y="274638"/>
            <a:ext cx="6567950" cy="796908"/>
          </a:xfrm>
        </p:spPr>
        <p:txBody>
          <a:bodyPr>
            <a:normAutofit fontScale="90000"/>
          </a:bodyPr>
          <a:lstStyle/>
          <a:p>
            <a:r>
              <a:rPr lang="tr-TR" dirty="0"/>
              <a:t>Sınır Koyma Neden Önemlidir?</a:t>
            </a:r>
          </a:p>
        </p:txBody>
      </p:sp>
      <p:sp>
        <p:nvSpPr>
          <p:cNvPr id="3" name="2 İçerik Yer Tutucusu"/>
          <p:cNvSpPr>
            <a:spLocks noGrp="1"/>
          </p:cNvSpPr>
          <p:nvPr>
            <p:ph idx="1"/>
          </p:nvPr>
        </p:nvSpPr>
        <p:spPr>
          <a:xfrm>
            <a:off x="913011" y="2636912"/>
            <a:ext cx="7848872" cy="2790072"/>
          </a:xfrm>
        </p:spPr>
        <p:txBody>
          <a:bodyPr/>
          <a:lstStyle/>
          <a:p>
            <a:pPr algn="just"/>
            <a:r>
              <a:rPr lang="tr-TR" sz="2800" kern="100" dirty="0">
                <a:effectLst/>
                <a:latin typeface="Calibri" panose="020F0502020204030204" pitchFamily="34" charset="0"/>
                <a:ea typeface="Calibri" panose="020F0502020204030204" pitchFamily="34" charset="0"/>
                <a:cs typeface="Times New Roman" panose="02020603050405020304" pitchFamily="18" charset="0"/>
              </a:rPr>
              <a:t>Sanılanın aksine sınır koyma süreci, çocuğun </a:t>
            </a:r>
            <a:r>
              <a:rPr lang="tr-TR" sz="28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sevildiğini</a:t>
            </a:r>
            <a:r>
              <a:rPr lang="tr-TR" sz="2800" kern="100" dirty="0">
                <a:effectLst/>
                <a:latin typeface="Calibri" panose="020F0502020204030204" pitchFamily="34" charset="0"/>
                <a:ea typeface="Calibri" panose="020F0502020204030204" pitchFamily="34" charset="0"/>
                <a:cs typeface="Times New Roman" panose="02020603050405020304" pitchFamily="18" charset="0"/>
              </a:rPr>
              <a:t> ve </a:t>
            </a:r>
            <a:r>
              <a:rPr lang="tr-TR" sz="28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güvende</a:t>
            </a:r>
            <a:r>
              <a:rPr lang="tr-TR" sz="2800" kern="100" dirty="0">
                <a:effectLst/>
                <a:latin typeface="Calibri" panose="020F0502020204030204" pitchFamily="34" charset="0"/>
                <a:ea typeface="Calibri" panose="020F0502020204030204" pitchFamily="34" charset="0"/>
                <a:cs typeface="Times New Roman" panose="02020603050405020304" pitchFamily="18" charset="0"/>
              </a:rPr>
              <a:t> hissetmesini sağlar.</a:t>
            </a:r>
            <a:endParaRPr lang="tr-TR" dirty="0"/>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1352" y="2492896"/>
            <a:ext cx="2263336" cy="2225233"/>
          </a:xfrm>
          <a:prstGeom prst="rect">
            <a:avLst/>
          </a:prstGeom>
        </p:spPr>
      </p:pic>
    </p:spTree>
    <p:extLst>
      <p:ext uri="{BB962C8B-B14F-4D97-AF65-F5344CB8AC3E}">
        <p14:creationId xmlns:p14="http://schemas.microsoft.com/office/powerpoint/2010/main" val="1436137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5017467" y="274638"/>
            <a:ext cx="6567950" cy="796908"/>
          </a:xfrm>
        </p:spPr>
        <p:txBody>
          <a:bodyPr>
            <a:normAutofit/>
          </a:bodyPr>
          <a:lstStyle/>
          <a:p>
            <a:r>
              <a:rPr lang="tr-TR" dirty="0"/>
              <a:t>Sınır Türleri</a:t>
            </a:r>
          </a:p>
        </p:txBody>
      </p:sp>
      <p:sp>
        <p:nvSpPr>
          <p:cNvPr id="3" name="2 İçerik Yer Tutucusu"/>
          <p:cNvSpPr>
            <a:spLocks noGrp="1"/>
          </p:cNvSpPr>
          <p:nvPr>
            <p:ph idx="1"/>
          </p:nvPr>
        </p:nvSpPr>
        <p:spPr>
          <a:xfrm>
            <a:off x="913011" y="1988840"/>
            <a:ext cx="10513168" cy="2376264"/>
          </a:xfrm>
        </p:spPr>
        <p:txBody>
          <a:bodyPr>
            <a:noAutofit/>
          </a:bodyPr>
          <a:lstStyle/>
          <a:p>
            <a:pPr algn="just"/>
            <a:r>
              <a:rPr lang="tr-TR" sz="2800" b="1" dirty="0">
                <a:solidFill>
                  <a:srgbClr val="002060"/>
                </a:solidFill>
              </a:rPr>
              <a:t>Fiziksel Sınırlar: </a:t>
            </a:r>
            <a:r>
              <a:rPr lang="tr-TR" sz="2800" dirty="0"/>
              <a:t>Fiziksel sınırları somut olarak görülebilen ve bireylerin kendi bedenini korumasını sağlayan sınırlardır. Fiziksel sınırlar diğer insanların ne kadar yakınına gelebileceğini belirler, yemek yeme, dinlenme gibi fizyolojik ihtiyaçlarının karşılanmasını ve mahremiyet haklarının korunmasını sağlar. </a:t>
            </a:r>
          </a:p>
        </p:txBody>
      </p:sp>
      <p:sp>
        <p:nvSpPr>
          <p:cNvPr id="5" name="Dikdörtgen 4"/>
          <p:cNvSpPr/>
          <p:nvPr/>
        </p:nvSpPr>
        <p:spPr>
          <a:xfrm>
            <a:off x="1273051" y="4359068"/>
            <a:ext cx="10009112" cy="1569660"/>
          </a:xfrm>
          <a:prstGeom prst="rect">
            <a:avLst/>
          </a:prstGeom>
        </p:spPr>
        <p:txBody>
          <a:bodyPr wrap="square">
            <a:spAutoFit/>
          </a:bodyPr>
          <a:lstStyle/>
          <a:p>
            <a:pPr algn="just"/>
            <a:r>
              <a:rPr lang="tr-TR" sz="2400" dirty="0"/>
              <a:t>- Örneğin; </a:t>
            </a:r>
            <a:r>
              <a:rPr lang="tr-TR" sz="2400" i="1" dirty="0"/>
              <a:t>Ergenlik döneminde çocukların aile üyeleri ile kurdukları fiziksel temasta bir azalma meydana gelebilir. Bu noktada ailelerin çocukları fiziksel temas kurmaya zorlamadan sınırlarına saygı duyarak sevgilerini ifade etmenin alternatif yollarını araması faydalı olabilir.</a:t>
            </a:r>
          </a:p>
        </p:txBody>
      </p:sp>
    </p:spTree>
    <p:extLst>
      <p:ext uri="{BB962C8B-B14F-4D97-AF65-F5344CB8AC3E}">
        <p14:creationId xmlns:p14="http://schemas.microsoft.com/office/powerpoint/2010/main" val="3145257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5017467" y="274638"/>
            <a:ext cx="6567950" cy="796908"/>
          </a:xfrm>
        </p:spPr>
        <p:txBody>
          <a:bodyPr>
            <a:normAutofit/>
          </a:bodyPr>
          <a:lstStyle/>
          <a:p>
            <a:r>
              <a:rPr lang="tr-TR" dirty="0"/>
              <a:t>Sınır Türleri</a:t>
            </a:r>
          </a:p>
        </p:txBody>
      </p:sp>
      <p:sp>
        <p:nvSpPr>
          <p:cNvPr id="3" name="2 İçerik Yer Tutucusu"/>
          <p:cNvSpPr>
            <a:spLocks noGrp="1"/>
          </p:cNvSpPr>
          <p:nvPr>
            <p:ph idx="1"/>
          </p:nvPr>
        </p:nvSpPr>
        <p:spPr>
          <a:xfrm>
            <a:off x="985019" y="2060848"/>
            <a:ext cx="10513168" cy="2376264"/>
          </a:xfrm>
        </p:spPr>
        <p:txBody>
          <a:bodyPr>
            <a:noAutofit/>
          </a:bodyPr>
          <a:lstStyle/>
          <a:p>
            <a:pPr algn="just"/>
            <a:r>
              <a:rPr lang="tr-TR" sz="2800" b="1" dirty="0">
                <a:solidFill>
                  <a:srgbClr val="002060"/>
                </a:solidFill>
              </a:rPr>
              <a:t>Duygusal Sınırlar: </a:t>
            </a:r>
            <a:r>
              <a:rPr lang="tr-TR" sz="2800" dirty="0"/>
              <a:t>Duygusal sınırlar çocukların duygusal açıdan kendilerini tehdit altında hissetmelerini engellemektedir. Duygusal sınırlar çocukların kendi duygularını diğer bireylerin duygularından ayırt etmesini, duygularının önemli olduğunu fark etmesini kendi ve diğer bireylerin duygularını kabul etmesini ve saygı duymasını sağlar. </a:t>
            </a:r>
          </a:p>
          <a:p>
            <a:pPr marL="0" indent="0">
              <a:buNone/>
            </a:pPr>
            <a:br>
              <a:rPr lang="tr-TR" sz="2800" dirty="0"/>
            </a:br>
            <a:endParaRPr lang="tr-TR" sz="2800" dirty="0"/>
          </a:p>
        </p:txBody>
      </p:sp>
      <p:sp>
        <p:nvSpPr>
          <p:cNvPr id="4" name="Metin kutusu 3"/>
          <p:cNvSpPr txBox="1"/>
          <p:nvPr/>
        </p:nvSpPr>
        <p:spPr>
          <a:xfrm>
            <a:off x="1345059" y="4437112"/>
            <a:ext cx="9937104" cy="830997"/>
          </a:xfrm>
          <a:prstGeom prst="rect">
            <a:avLst/>
          </a:prstGeom>
          <a:noFill/>
        </p:spPr>
        <p:txBody>
          <a:bodyPr wrap="square" rtlCol="0">
            <a:spAutoFit/>
          </a:bodyPr>
          <a:lstStyle/>
          <a:p>
            <a:pPr algn="just"/>
            <a:r>
              <a:rPr lang="tr-TR" sz="2400" dirty="0"/>
              <a:t>-Örneğin; </a:t>
            </a:r>
            <a:r>
              <a:rPr lang="tr-TR" sz="2400" i="1" dirty="0"/>
              <a:t>Yaşanan bir tartışmanın ardından çocuğun ailesine, ailesinin tartışmada kendisine söyledikleri nedeniyle utandırılmış hissettiğini belirtmesi.</a:t>
            </a:r>
          </a:p>
        </p:txBody>
      </p:sp>
    </p:spTree>
    <p:extLst>
      <p:ext uri="{BB962C8B-B14F-4D97-AF65-F5344CB8AC3E}">
        <p14:creationId xmlns:p14="http://schemas.microsoft.com/office/powerpoint/2010/main" val="1752912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5017467" y="274638"/>
            <a:ext cx="6567950" cy="796908"/>
          </a:xfrm>
        </p:spPr>
        <p:txBody>
          <a:bodyPr>
            <a:normAutofit/>
          </a:bodyPr>
          <a:lstStyle/>
          <a:p>
            <a:r>
              <a:rPr lang="tr-TR" dirty="0"/>
              <a:t>Sınır Türleri</a:t>
            </a:r>
          </a:p>
        </p:txBody>
      </p:sp>
      <p:sp>
        <p:nvSpPr>
          <p:cNvPr id="3" name="2 İçerik Yer Tutucusu"/>
          <p:cNvSpPr>
            <a:spLocks noGrp="1"/>
          </p:cNvSpPr>
          <p:nvPr>
            <p:ph idx="1"/>
          </p:nvPr>
        </p:nvSpPr>
        <p:spPr>
          <a:xfrm>
            <a:off x="985019" y="2060848"/>
            <a:ext cx="10513168" cy="1584176"/>
          </a:xfrm>
        </p:spPr>
        <p:txBody>
          <a:bodyPr>
            <a:noAutofit/>
          </a:bodyPr>
          <a:lstStyle/>
          <a:p>
            <a:pPr algn="just"/>
            <a:r>
              <a:rPr lang="tr-TR" sz="2800" b="1" dirty="0">
                <a:solidFill>
                  <a:srgbClr val="002060"/>
                </a:solidFill>
              </a:rPr>
              <a:t>Zaman Sınırı: </a:t>
            </a:r>
            <a:r>
              <a:rPr lang="tr-TR" sz="2800" dirty="0"/>
              <a:t>Çocukların herhangi bir etkinlik, görev ya da sorumluluğunu gerçekleştirmeye yönelik ne kadar süre ayıracağını ve zaman planlamasını nasıl yapacağını ifade etmektedir.</a:t>
            </a:r>
          </a:p>
          <a:p>
            <a:pPr marL="0" indent="0">
              <a:buNone/>
            </a:pPr>
            <a:br>
              <a:rPr lang="tr-TR" sz="2800" dirty="0"/>
            </a:br>
            <a:endParaRPr lang="tr-TR" sz="2800" dirty="0"/>
          </a:p>
        </p:txBody>
      </p:sp>
      <p:sp>
        <p:nvSpPr>
          <p:cNvPr id="5" name="Metin kutusu 4"/>
          <p:cNvSpPr txBox="1"/>
          <p:nvPr/>
        </p:nvSpPr>
        <p:spPr>
          <a:xfrm>
            <a:off x="1345059" y="3789040"/>
            <a:ext cx="10153128" cy="830997"/>
          </a:xfrm>
          <a:prstGeom prst="rect">
            <a:avLst/>
          </a:prstGeom>
          <a:noFill/>
        </p:spPr>
        <p:txBody>
          <a:bodyPr wrap="square" rtlCol="0">
            <a:spAutoFit/>
          </a:bodyPr>
          <a:lstStyle/>
          <a:p>
            <a:r>
              <a:rPr lang="tr-TR" sz="2400" dirty="0"/>
              <a:t>-Örneğin; </a:t>
            </a:r>
            <a:r>
              <a:rPr lang="tr-TR" sz="2400" i="1" dirty="0"/>
              <a:t>Ailenin, çocuğun okul çıkışlarında kütüphanede yeterince ders çalıştığı takdirde hafta sonu arkadaşları ile buluşturarak ödüllendirmesi.</a:t>
            </a:r>
          </a:p>
        </p:txBody>
      </p:sp>
    </p:spTree>
    <p:extLst>
      <p:ext uri="{BB962C8B-B14F-4D97-AF65-F5344CB8AC3E}">
        <p14:creationId xmlns:p14="http://schemas.microsoft.com/office/powerpoint/2010/main" val="33556374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5097455" y="274638"/>
            <a:ext cx="6487962" cy="796908"/>
          </a:xfrm>
        </p:spPr>
        <p:txBody>
          <a:bodyPr/>
          <a:lstStyle/>
          <a:p>
            <a:r>
              <a:rPr lang="tr-TR" dirty="0"/>
              <a:t>Ebeveyn Tutumları</a:t>
            </a:r>
          </a:p>
        </p:txBody>
      </p:sp>
      <p:sp>
        <p:nvSpPr>
          <p:cNvPr id="3" name="2 İçerik Yer Tutucusu"/>
          <p:cNvSpPr>
            <a:spLocks noGrp="1"/>
          </p:cNvSpPr>
          <p:nvPr>
            <p:ph idx="1"/>
          </p:nvPr>
        </p:nvSpPr>
        <p:spPr>
          <a:xfrm>
            <a:off x="882613" y="2204864"/>
            <a:ext cx="10702804" cy="4114815"/>
          </a:xfrm>
        </p:spPr>
        <p:txBody>
          <a:bodyPr>
            <a:normAutofit/>
          </a:bodyPr>
          <a:lstStyle/>
          <a:p>
            <a:r>
              <a:rPr lang="tr-TR" sz="2800" dirty="0"/>
              <a:t>Otoriter/Baskıcı Tutum</a:t>
            </a:r>
          </a:p>
          <a:p>
            <a:r>
              <a:rPr lang="tr-TR" sz="2800" dirty="0"/>
              <a:t>Koruyucu/Müdahaleci Tutum</a:t>
            </a:r>
          </a:p>
          <a:p>
            <a:r>
              <a:rPr lang="tr-TR" sz="2800" dirty="0"/>
              <a:t>İlgisiz/Kayıtsız Tutum</a:t>
            </a:r>
          </a:p>
          <a:p>
            <a:r>
              <a:rPr lang="tr-TR" sz="2800" dirty="0"/>
              <a:t>Dengesiz/Kararsız Tutum</a:t>
            </a:r>
          </a:p>
          <a:p>
            <a:r>
              <a:rPr lang="tr-TR" sz="2800" dirty="0"/>
              <a:t>Demokratik Tutum</a:t>
            </a:r>
          </a:p>
        </p:txBody>
      </p:sp>
      <p:pic>
        <p:nvPicPr>
          <p:cNvPr id="4" name="Resim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97787" y="2235060"/>
            <a:ext cx="2880320" cy="2248412"/>
          </a:xfrm>
          <a:prstGeom prst="rect">
            <a:avLst/>
          </a:prstGeom>
        </p:spPr>
      </p:pic>
    </p:spTree>
    <p:extLst>
      <p:ext uri="{BB962C8B-B14F-4D97-AF65-F5344CB8AC3E}">
        <p14:creationId xmlns:p14="http://schemas.microsoft.com/office/powerpoint/2010/main" val="622121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5097455" y="274638"/>
            <a:ext cx="6487962" cy="796908"/>
          </a:xfrm>
        </p:spPr>
        <p:txBody>
          <a:bodyPr/>
          <a:lstStyle/>
          <a:p>
            <a:r>
              <a:rPr lang="tr-TR" dirty="0"/>
              <a:t>Otoriter/Baskıcı Tutum</a:t>
            </a:r>
          </a:p>
        </p:txBody>
      </p:sp>
      <p:sp>
        <p:nvSpPr>
          <p:cNvPr id="3" name="2 İçerik Yer Tutucusu"/>
          <p:cNvSpPr>
            <a:spLocks noGrp="1"/>
          </p:cNvSpPr>
          <p:nvPr>
            <p:ph idx="1"/>
          </p:nvPr>
        </p:nvSpPr>
        <p:spPr>
          <a:xfrm>
            <a:off x="552971" y="1700808"/>
            <a:ext cx="7632848" cy="4114815"/>
          </a:xfrm>
        </p:spPr>
        <p:txBody>
          <a:bodyPr>
            <a:normAutofit/>
          </a:bodyPr>
          <a:lstStyle/>
          <a:p>
            <a:pPr algn="just"/>
            <a:r>
              <a:rPr lang="tr-TR" sz="2800" dirty="0"/>
              <a:t>Bu tutuma sahip ebeveynler, çocuklarının gelişim düzeyleri, istek ve ihtiyaçlarını dikkate almadan onlara müdahale edip onların kendi istekleri doğrultusunda hareket etmelerini isterler (</a:t>
            </a:r>
            <a:r>
              <a:rPr lang="tr-TR" sz="2800" dirty="0" err="1"/>
              <a:t>Steinberg</a:t>
            </a:r>
            <a:r>
              <a:rPr lang="tr-TR" sz="2800" dirty="0"/>
              <a:t>, 2017 ). </a:t>
            </a:r>
          </a:p>
          <a:p>
            <a:pPr algn="just"/>
            <a:r>
              <a:rPr lang="tr-TR" sz="2800" dirty="0"/>
              <a:t>Sınırlar aile tarafından belirlenmiş ve katıdır. Sınır denemelerinde aile tarafından verilecek cezalar vardır.</a:t>
            </a:r>
          </a:p>
          <a:p>
            <a:endParaRPr lang="tr-TR" dirty="0"/>
          </a:p>
        </p:txBody>
      </p:sp>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3851" y="1916832"/>
            <a:ext cx="3236028" cy="2736304"/>
          </a:xfrm>
          <a:prstGeom prst="rect">
            <a:avLst/>
          </a:prstGeom>
        </p:spPr>
      </p:pic>
    </p:spTree>
    <p:extLst>
      <p:ext uri="{BB962C8B-B14F-4D97-AF65-F5344CB8AC3E}">
        <p14:creationId xmlns:p14="http://schemas.microsoft.com/office/powerpoint/2010/main" val="42023090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5097455" y="274638"/>
            <a:ext cx="6487962" cy="796908"/>
          </a:xfrm>
        </p:spPr>
        <p:txBody>
          <a:bodyPr>
            <a:normAutofit fontScale="90000"/>
          </a:bodyPr>
          <a:lstStyle/>
          <a:p>
            <a:r>
              <a:rPr lang="tr-TR" dirty="0"/>
              <a:t>Koruyucu/Müdahaleci Tutum</a:t>
            </a:r>
          </a:p>
        </p:txBody>
      </p:sp>
      <p:sp>
        <p:nvSpPr>
          <p:cNvPr id="3" name="2 İçerik Yer Tutucusu"/>
          <p:cNvSpPr>
            <a:spLocks noGrp="1"/>
          </p:cNvSpPr>
          <p:nvPr>
            <p:ph idx="1"/>
          </p:nvPr>
        </p:nvSpPr>
        <p:spPr>
          <a:xfrm>
            <a:off x="624979" y="1916832"/>
            <a:ext cx="10702804" cy="4114815"/>
          </a:xfrm>
        </p:spPr>
        <p:txBody>
          <a:bodyPr>
            <a:normAutofit/>
          </a:bodyPr>
          <a:lstStyle/>
          <a:p>
            <a:pPr algn="just"/>
            <a:r>
              <a:rPr lang="tr-TR" sz="2800" dirty="0"/>
              <a:t>Koruyucu/Müdahaleci tutuma sahip ebeveynler çocuklarını çok koruyarak yetiştirirler. Onlar için her türlü fedakarlıkta bulunurlar. Kararlar ebeveyn tarafından alınır. Bundan dolayı çocuklarda bireyselleşme çabası yoktur(Yıldız, 2004). Çocuklarda aile dışındaki kişilere karşı güvensizlik oluşur ve ailelerinden uzakta yaşamak onlar için güçtür </a:t>
            </a:r>
            <a:r>
              <a:rPr lang="es-ES" sz="2800" dirty="0"/>
              <a:t>(Kaya, Bozaslan </a:t>
            </a:r>
            <a:r>
              <a:rPr lang="tr-TR" sz="2800" dirty="0"/>
              <a:t>&amp; </a:t>
            </a:r>
            <a:r>
              <a:rPr lang="es-ES" sz="2800" dirty="0"/>
              <a:t>Genç, 2012). </a:t>
            </a:r>
            <a:endParaRPr lang="tr-TR" sz="2800" dirty="0"/>
          </a:p>
        </p:txBody>
      </p:sp>
    </p:spTree>
    <p:extLst>
      <p:ext uri="{BB962C8B-B14F-4D97-AF65-F5344CB8AC3E}">
        <p14:creationId xmlns:p14="http://schemas.microsoft.com/office/powerpoint/2010/main" val="28873769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5097455" y="274638"/>
            <a:ext cx="6487962" cy="796908"/>
          </a:xfrm>
        </p:spPr>
        <p:txBody>
          <a:bodyPr/>
          <a:lstStyle/>
          <a:p>
            <a:r>
              <a:rPr lang="tr-TR" dirty="0"/>
              <a:t>İlgisiz/Kayıtsız Tutum</a:t>
            </a:r>
          </a:p>
        </p:txBody>
      </p:sp>
      <p:sp>
        <p:nvSpPr>
          <p:cNvPr id="3" name="2 İçerik Yer Tutucusu"/>
          <p:cNvSpPr>
            <a:spLocks noGrp="1"/>
          </p:cNvSpPr>
          <p:nvPr>
            <p:ph idx="1"/>
          </p:nvPr>
        </p:nvSpPr>
        <p:spPr>
          <a:xfrm>
            <a:off x="746185" y="1988840"/>
            <a:ext cx="10702804" cy="4114815"/>
          </a:xfrm>
        </p:spPr>
        <p:txBody>
          <a:bodyPr>
            <a:normAutofit/>
          </a:bodyPr>
          <a:lstStyle/>
          <a:p>
            <a:pPr algn="just"/>
            <a:r>
              <a:rPr lang="tr-TR" sz="2800" dirty="0"/>
              <a:t>İlgisiz/kararsız tutuma sahip ebeveynler çocuklarına ihmal etmekte bazen psikolojik açıdan reddetmektedir. Çocukların yakınlarındaki varlıklarından rahatsızlık duyan bu anne babalar, için çocukların varlıkları ve yoklukları arasında bir fark yoktur (Kuzgun, 1972). </a:t>
            </a:r>
          </a:p>
          <a:p>
            <a:pPr algn="just"/>
            <a:r>
              <a:rPr lang="tr-TR" sz="2800" dirty="0"/>
              <a:t>Bu ebeveyn tipinde de sağlıklı sınırlardan bahsedilemez. </a:t>
            </a:r>
          </a:p>
          <a:p>
            <a:endParaRPr lang="tr-TR" dirty="0"/>
          </a:p>
        </p:txBody>
      </p:sp>
    </p:spTree>
    <p:extLst>
      <p:ext uri="{BB962C8B-B14F-4D97-AF65-F5344CB8AC3E}">
        <p14:creationId xmlns:p14="http://schemas.microsoft.com/office/powerpoint/2010/main" val="41054047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5097455" y="274638"/>
            <a:ext cx="6487962" cy="796908"/>
          </a:xfrm>
        </p:spPr>
        <p:txBody>
          <a:bodyPr/>
          <a:lstStyle/>
          <a:p>
            <a:r>
              <a:rPr lang="tr-TR" dirty="0"/>
              <a:t>Dengesiz/Kararsız Tutum</a:t>
            </a:r>
          </a:p>
        </p:txBody>
      </p:sp>
      <p:sp>
        <p:nvSpPr>
          <p:cNvPr id="3" name="2 İçerik Yer Tutucusu"/>
          <p:cNvSpPr>
            <a:spLocks noGrp="1"/>
          </p:cNvSpPr>
          <p:nvPr>
            <p:ph idx="1"/>
          </p:nvPr>
        </p:nvSpPr>
        <p:spPr>
          <a:xfrm>
            <a:off x="552971" y="1784976"/>
            <a:ext cx="8136904" cy="2350164"/>
          </a:xfrm>
        </p:spPr>
        <p:txBody>
          <a:bodyPr>
            <a:normAutofit fontScale="62500" lnSpcReduction="20000"/>
          </a:bodyPr>
          <a:lstStyle/>
          <a:p>
            <a:pPr algn="just"/>
            <a:r>
              <a:rPr lang="tr-TR" sz="4500" dirty="0"/>
              <a:t>Dengesiz/kararsız tutuma sahip ebeveynlerde anne ve babanın tutumları arasında çelişkiler vardır. Durumlar karşısında ebeveynlerden biri olumlu biri olumsuz tavır takınabilir (Aydın, 2002). Anne ve babanın koyduğu sınırlar arasında da farklılıklara rastlanır. </a:t>
            </a:r>
          </a:p>
          <a:p>
            <a:pPr marL="0" indent="0">
              <a:buNone/>
            </a:pPr>
            <a:endParaRPr lang="tr-TR" dirty="0"/>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1883" y="1653590"/>
            <a:ext cx="3075794" cy="2351474"/>
          </a:xfrm>
          <a:prstGeom prst="rect">
            <a:avLst/>
          </a:prstGeom>
        </p:spPr>
      </p:pic>
      <p:sp>
        <p:nvSpPr>
          <p:cNvPr id="5" name="Dikdörtgen 4"/>
          <p:cNvSpPr/>
          <p:nvPr/>
        </p:nvSpPr>
        <p:spPr>
          <a:xfrm>
            <a:off x="1489075" y="4135140"/>
            <a:ext cx="10369152" cy="1384995"/>
          </a:xfrm>
          <a:prstGeom prst="rect">
            <a:avLst/>
          </a:prstGeom>
        </p:spPr>
        <p:txBody>
          <a:bodyPr wrap="square">
            <a:spAutoFit/>
          </a:bodyPr>
          <a:lstStyle/>
          <a:p>
            <a:pPr algn="just"/>
            <a:r>
              <a:rPr lang="tr-TR" sz="2800" dirty="0"/>
              <a:t>Bu tutuma sahip ebeveynlerin çocukları tutarlı sınırlarla karşılaşmadıklarından sık sık ikilemler yaşarlar. Bu durum ise çocukların kişilik gelişimini olumsuz yönde etkileyebilmektedir. </a:t>
            </a:r>
          </a:p>
        </p:txBody>
      </p:sp>
      <p:pic>
        <p:nvPicPr>
          <p:cNvPr id="6" name="Resi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911" y="4005064"/>
            <a:ext cx="864096" cy="1492941"/>
          </a:xfrm>
          <a:prstGeom prst="rect">
            <a:avLst/>
          </a:prstGeom>
        </p:spPr>
      </p:pic>
    </p:spTree>
    <p:extLst>
      <p:ext uri="{BB962C8B-B14F-4D97-AF65-F5344CB8AC3E}">
        <p14:creationId xmlns:p14="http://schemas.microsoft.com/office/powerpoint/2010/main" val="2229501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5097455" y="274638"/>
            <a:ext cx="6487962" cy="796908"/>
          </a:xfrm>
        </p:spPr>
        <p:txBody>
          <a:bodyPr/>
          <a:lstStyle/>
          <a:p>
            <a:r>
              <a:rPr lang="tr-TR" dirty="0"/>
              <a:t>Demokratik Tutum</a:t>
            </a:r>
          </a:p>
        </p:txBody>
      </p:sp>
      <p:sp>
        <p:nvSpPr>
          <p:cNvPr id="3" name="2 İçerik Yer Tutucusu"/>
          <p:cNvSpPr>
            <a:spLocks noGrp="1"/>
          </p:cNvSpPr>
          <p:nvPr>
            <p:ph idx="1"/>
          </p:nvPr>
        </p:nvSpPr>
        <p:spPr>
          <a:xfrm>
            <a:off x="882613" y="1600201"/>
            <a:ext cx="10702804" cy="1756791"/>
          </a:xfrm>
        </p:spPr>
        <p:txBody>
          <a:bodyPr>
            <a:normAutofit/>
          </a:bodyPr>
          <a:lstStyle/>
          <a:p>
            <a:pPr algn="just"/>
            <a:r>
              <a:rPr lang="tr-TR" sz="2800" dirty="0"/>
              <a:t>Demokratik tutum ebeveyn tutumları arasında uzmanlar tarafından kabul gören tutumdur. Bu tutuma sahip ebeveynler çocuklara koşulsuz sevgi ve saygı gösterirler (</a:t>
            </a:r>
            <a:r>
              <a:rPr lang="tr-TR" sz="2800" dirty="0" err="1"/>
              <a:t>Goodall</a:t>
            </a:r>
            <a:r>
              <a:rPr lang="tr-TR" sz="2800" dirty="0"/>
              <a:t>, 2013).</a:t>
            </a:r>
          </a:p>
          <a:p>
            <a:pPr marL="0" indent="0" algn="just">
              <a:buNone/>
            </a:pPr>
            <a:endParaRPr lang="tr-TR" sz="2800" dirty="0"/>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019" y="3216133"/>
            <a:ext cx="2520280" cy="2145093"/>
          </a:xfrm>
          <a:prstGeom prst="rect">
            <a:avLst/>
          </a:prstGeom>
        </p:spPr>
      </p:pic>
      <p:sp>
        <p:nvSpPr>
          <p:cNvPr id="5" name="Dikdörtgen 4"/>
          <p:cNvSpPr/>
          <p:nvPr/>
        </p:nvSpPr>
        <p:spPr>
          <a:xfrm>
            <a:off x="3721323" y="3356992"/>
            <a:ext cx="7861077" cy="1815882"/>
          </a:xfrm>
          <a:prstGeom prst="rect">
            <a:avLst/>
          </a:prstGeom>
        </p:spPr>
        <p:txBody>
          <a:bodyPr wrap="square">
            <a:spAutoFit/>
          </a:bodyPr>
          <a:lstStyle/>
          <a:p>
            <a:pPr algn="just"/>
            <a:r>
              <a:rPr lang="tr-TR" sz="2800" dirty="0"/>
              <a:t>Demokratik tutuma sahip ebeveynler çocuklarını birey olarak görür ve çocukların düşüncelerini açıkça paylaşabilmeleri için fırsatlar oluştururlar(Dokuyan, 2016). </a:t>
            </a:r>
          </a:p>
        </p:txBody>
      </p:sp>
    </p:spTree>
    <p:extLst>
      <p:ext uri="{BB962C8B-B14F-4D97-AF65-F5344CB8AC3E}">
        <p14:creationId xmlns:p14="http://schemas.microsoft.com/office/powerpoint/2010/main" val="3824555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5097455" y="274638"/>
            <a:ext cx="6487962" cy="796908"/>
          </a:xfrm>
        </p:spPr>
        <p:txBody>
          <a:bodyPr/>
          <a:lstStyle/>
          <a:p>
            <a:r>
              <a:rPr lang="tr-TR" dirty="0"/>
              <a:t>SEMİNER İÇERİĞİ</a:t>
            </a:r>
          </a:p>
        </p:txBody>
      </p:sp>
      <p:sp>
        <p:nvSpPr>
          <p:cNvPr id="3" name="2 İçerik Yer Tutucusu"/>
          <p:cNvSpPr>
            <a:spLocks noGrp="1"/>
          </p:cNvSpPr>
          <p:nvPr>
            <p:ph idx="1"/>
          </p:nvPr>
        </p:nvSpPr>
        <p:spPr>
          <a:xfrm>
            <a:off x="882613" y="1600201"/>
            <a:ext cx="10702804" cy="4114815"/>
          </a:xfrm>
        </p:spPr>
        <p:txBody>
          <a:bodyPr>
            <a:normAutofit/>
          </a:bodyPr>
          <a:lstStyle/>
          <a:p>
            <a:r>
              <a:rPr lang="tr-TR" sz="2800" dirty="0"/>
              <a:t>Sınır Koyma Nedir?</a:t>
            </a:r>
          </a:p>
          <a:p>
            <a:r>
              <a:rPr lang="tr-TR" sz="2800" dirty="0"/>
              <a:t>Sınırlar Neden Önemlidir?</a:t>
            </a:r>
          </a:p>
          <a:p>
            <a:r>
              <a:rPr lang="tr-TR" sz="2800" dirty="0"/>
              <a:t>Sınır Türleri</a:t>
            </a:r>
          </a:p>
          <a:p>
            <a:r>
              <a:rPr lang="tr-TR" sz="2800" dirty="0"/>
              <a:t>Ebeveyn Tutumları</a:t>
            </a:r>
          </a:p>
          <a:p>
            <a:r>
              <a:rPr lang="tr-TR" sz="2800" dirty="0"/>
              <a:t>Ergenlik Döneminde Sınır Koyma</a:t>
            </a:r>
          </a:p>
          <a:p>
            <a:r>
              <a:rPr lang="tr-TR" sz="2800" dirty="0"/>
              <a:t>Etkili Sınır Koyma </a:t>
            </a:r>
          </a:p>
          <a:p>
            <a:r>
              <a:rPr lang="tr-TR" sz="2800" dirty="0"/>
              <a:t>Sınır Koymada Sevginin Rolü</a:t>
            </a:r>
          </a:p>
        </p:txBody>
      </p:sp>
    </p:spTree>
    <p:extLst>
      <p:ext uri="{BB962C8B-B14F-4D97-AF65-F5344CB8AC3E}">
        <p14:creationId xmlns:p14="http://schemas.microsoft.com/office/powerpoint/2010/main" val="31203287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5097455" y="274638"/>
            <a:ext cx="6487962" cy="796908"/>
          </a:xfrm>
        </p:spPr>
        <p:txBody>
          <a:bodyPr/>
          <a:lstStyle/>
          <a:p>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677839249"/>
              </p:ext>
            </p:extLst>
          </p:nvPr>
        </p:nvGraphicFramePr>
        <p:xfrm>
          <a:off x="1057026" y="2409350"/>
          <a:ext cx="10729194" cy="2963867"/>
        </p:xfrm>
        <a:graphic>
          <a:graphicData uri="http://schemas.openxmlformats.org/drawingml/2006/table">
            <a:tbl>
              <a:tblPr firstRow="1" bandRow="1">
                <a:tableStyleId>{5C22544A-7EE6-4342-B048-85BDC9FD1C3A}</a:tableStyleId>
              </a:tblPr>
              <a:tblGrid>
                <a:gridCol w="3576398">
                  <a:extLst>
                    <a:ext uri="{9D8B030D-6E8A-4147-A177-3AD203B41FA5}">
                      <a16:colId xmlns:a16="http://schemas.microsoft.com/office/drawing/2014/main" val="3190184476"/>
                    </a:ext>
                  </a:extLst>
                </a:gridCol>
                <a:gridCol w="3576398">
                  <a:extLst>
                    <a:ext uri="{9D8B030D-6E8A-4147-A177-3AD203B41FA5}">
                      <a16:colId xmlns:a16="http://schemas.microsoft.com/office/drawing/2014/main" val="2872011174"/>
                    </a:ext>
                  </a:extLst>
                </a:gridCol>
                <a:gridCol w="3576398">
                  <a:extLst>
                    <a:ext uri="{9D8B030D-6E8A-4147-A177-3AD203B41FA5}">
                      <a16:colId xmlns:a16="http://schemas.microsoft.com/office/drawing/2014/main" val="2154113961"/>
                    </a:ext>
                  </a:extLst>
                </a:gridCol>
              </a:tblGrid>
              <a:tr h="885005">
                <a:tc gridSpan="3">
                  <a:txBody>
                    <a:bodyPr/>
                    <a:lstStyle/>
                    <a:p>
                      <a:pPr algn="ctr"/>
                      <a:r>
                        <a:rPr kumimoji="0" lang="tr-TR" sz="2400" b="0" i="0" u="none" strike="noStrike" kern="1200" cap="none" spc="0" normalizeH="0" baseline="0" noProof="0" dirty="0">
                          <a:ln>
                            <a:noFill/>
                          </a:ln>
                          <a:solidFill>
                            <a:prstClr val="black"/>
                          </a:solidFill>
                          <a:effectLst/>
                          <a:uLnTx/>
                          <a:uFillTx/>
                          <a:latin typeface="+mn-lt"/>
                          <a:ea typeface="+mj-ea"/>
                          <a:cs typeface="+mj-cs"/>
                        </a:rPr>
                        <a:t>Tutumlar ve Sınırlar</a:t>
                      </a:r>
                      <a:endParaRPr lang="tr-TR" sz="1050" dirty="0"/>
                    </a:p>
                  </a:txBody>
                  <a:tcP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val="975941820"/>
                  </a:ext>
                </a:extLst>
              </a:tr>
              <a:tr h="885005">
                <a:tc>
                  <a:txBody>
                    <a:bodyPr/>
                    <a:lstStyle/>
                    <a:p>
                      <a:pPr algn="ctr"/>
                      <a:r>
                        <a:rPr lang="tr-TR" b="1" dirty="0"/>
                        <a:t>Yumuşak Yaklaşım</a:t>
                      </a:r>
                    </a:p>
                    <a:p>
                      <a:pPr algn="ctr"/>
                      <a:r>
                        <a:rPr lang="tr-TR" dirty="0"/>
                        <a:t>Sınırsız Özgürlük</a:t>
                      </a:r>
                    </a:p>
                  </a:txBody>
                  <a:tcPr/>
                </a:tc>
                <a:tc>
                  <a:txBody>
                    <a:bodyPr/>
                    <a:lstStyle/>
                    <a:p>
                      <a:pPr algn="ctr"/>
                      <a:r>
                        <a:rPr lang="tr-TR" b="1" dirty="0"/>
                        <a:t>Demokratik Yaklaşım</a:t>
                      </a:r>
                    </a:p>
                    <a:p>
                      <a:pPr algn="ctr"/>
                      <a:r>
                        <a:rPr lang="tr-TR" dirty="0"/>
                        <a:t>Sınırlı</a:t>
                      </a:r>
                      <a:r>
                        <a:rPr lang="tr-TR" baseline="0" dirty="0"/>
                        <a:t> Özgürlük</a:t>
                      </a:r>
                      <a:endParaRPr lang="tr-TR" dirty="0"/>
                    </a:p>
                  </a:txBody>
                  <a:tcPr/>
                </a:tc>
                <a:tc>
                  <a:txBody>
                    <a:bodyPr/>
                    <a:lstStyle/>
                    <a:p>
                      <a:pPr algn="ctr"/>
                      <a:r>
                        <a:rPr lang="tr-TR" b="1" dirty="0"/>
                        <a:t>Cezacı Yaklaşım</a:t>
                      </a:r>
                    </a:p>
                    <a:p>
                      <a:pPr algn="ctr"/>
                      <a:r>
                        <a:rPr lang="tr-TR" dirty="0"/>
                        <a:t>Özgürlük</a:t>
                      </a:r>
                      <a:r>
                        <a:rPr lang="tr-TR" baseline="0" dirty="0"/>
                        <a:t> İçermeyen Sınırlar</a:t>
                      </a:r>
                      <a:endParaRPr lang="tr-TR" dirty="0"/>
                    </a:p>
                  </a:txBody>
                  <a:tcPr/>
                </a:tc>
                <a:extLst>
                  <a:ext uri="{0D108BD9-81ED-4DB2-BD59-A6C34878D82A}">
                    <a16:rowId xmlns:a16="http://schemas.microsoft.com/office/drawing/2014/main" val="2942102784"/>
                  </a:ext>
                </a:extLst>
              </a:tr>
              <a:tr h="1193857">
                <a:tc>
                  <a:txBody>
                    <a:bodyPr/>
                    <a:lstStyle/>
                    <a:p>
                      <a:pPr algn="ctr"/>
                      <a:r>
                        <a:rPr lang="tr-TR" b="1" dirty="0"/>
                        <a:t>İkna Ederek Sorun Çözme</a:t>
                      </a:r>
                    </a:p>
                    <a:p>
                      <a:pPr algn="ctr"/>
                      <a:r>
                        <a:rPr lang="tr-TR" dirty="0"/>
                        <a:t>Kazanan-Kaybeden</a:t>
                      </a:r>
                    </a:p>
                  </a:txBody>
                  <a:tcPr/>
                </a:tc>
                <a:tc>
                  <a:txBody>
                    <a:bodyPr/>
                    <a:lstStyle/>
                    <a:p>
                      <a:pPr algn="ctr"/>
                      <a:r>
                        <a:rPr lang="tr-TR" b="1" dirty="0"/>
                        <a:t>İş Birliği</a:t>
                      </a:r>
                      <a:r>
                        <a:rPr lang="tr-TR" b="1" baseline="0" dirty="0"/>
                        <a:t> ve Sorumluluk ile Sorun Çözme</a:t>
                      </a:r>
                    </a:p>
                    <a:p>
                      <a:pPr algn="ctr"/>
                      <a:r>
                        <a:rPr lang="tr-TR" baseline="0" dirty="0"/>
                        <a:t>Kazanan-Kazanan</a:t>
                      </a:r>
                      <a:endParaRPr lang="tr-TR" dirty="0"/>
                    </a:p>
                  </a:txBody>
                  <a:tcPr/>
                </a:tc>
                <a:tc>
                  <a:txBody>
                    <a:bodyPr/>
                    <a:lstStyle/>
                    <a:p>
                      <a:pPr algn="ctr"/>
                      <a:r>
                        <a:rPr lang="tr-TR" b="1" dirty="0"/>
                        <a:t>Güç İle Sorun Çözme</a:t>
                      </a:r>
                    </a:p>
                    <a:p>
                      <a:pPr algn="ctr"/>
                      <a:r>
                        <a:rPr lang="tr-TR" dirty="0"/>
                        <a:t>Kazanan Kaybeden</a:t>
                      </a:r>
                    </a:p>
                  </a:txBody>
                  <a:tcPr/>
                </a:tc>
                <a:extLst>
                  <a:ext uri="{0D108BD9-81ED-4DB2-BD59-A6C34878D82A}">
                    <a16:rowId xmlns:a16="http://schemas.microsoft.com/office/drawing/2014/main" val="1806971702"/>
                  </a:ext>
                </a:extLst>
              </a:tr>
            </a:tbl>
          </a:graphicData>
        </a:graphic>
      </p:graphicFrame>
    </p:spTree>
    <p:extLst>
      <p:ext uri="{BB962C8B-B14F-4D97-AF65-F5344CB8AC3E}">
        <p14:creationId xmlns:p14="http://schemas.microsoft.com/office/powerpoint/2010/main" val="19323550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5161483" y="332656"/>
            <a:ext cx="6927990" cy="796908"/>
          </a:xfrm>
        </p:spPr>
        <p:txBody>
          <a:bodyPr>
            <a:normAutofit fontScale="90000"/>
          </a:bodyPr>
          <a:lstStyle/>
          <a:p>
            <a:r>
              <a:rPr lang="tr-TR" dirty="0"/>
              <a:t>Ergenlik Döneminde Sınır Koyma</a:t>
            </a:r>
          </a:p>
        </p:txBody>
      </p:sp>
      <p:sp>
        <p:nvSpPr>
          <p:cNvPr id="3" name="2 İçerik Yer Tutucusu"/>
          <p:cNvSpPr>
            <a:spLocks noGrp="1"/>
          </p:cNvSpPr>
          <p:nvPr>
            <p:ph idx="1"/>
          </p:nvPr>
        </p:nvSpPr>
        <p:spPr>
          <a:xfrm>
            <a:off x="892979" y="1988840"/>
            <a:ext cx="10702804" cy="4114815"/>
          </a:xfrm>
        </p:spPr>
        <p:txBody>
          <a:bodyPr>
            <a:normAutofit/>
          </a:bodyPr>
          <a:lstStyle/>
          <a:p>
            <a:pPr algn="just"/>
            <a:r>
              <a:rPr lang="tr-TR" sz="2800" dirty="0"/>
              <a:t>Gelişim psikoloğu </a:t>
            </a:r>
            <a:r>
              <a:rPr lang="tr-TR" sz="2800" dirty="0" err="1"/>
              <a:t>Erikson</a:t>
            </a:r>
            <a:r>
              <a:rPr lang="tr-TR" sz="2800" dirty="0"/>
              <a:t>, bireyselleşme sürecini ergenin toplumun bir üyesi olarak ortaya çıkarken girdiği kimlik arama süreci olarak tanımlar. Yeni roller üstlenmek,  yeni değerler tanımak ve yeni ilişkiler kurmak ister. Bu dönemde en önemli şey </a:t>
            </a:r>
            <a:r>
              <a:rPr lang="tr-TR" sz="2800" b="1" dirty="0">
                <a:solidFill>
                  <a:srgbClr val="FF0000"/>
                </a:solidFill>
              </a:rPr>
              <a:t>keşfetmedir</a:t>
            </a:r>
            <a:r>
              <a:rPr lang="tr-TR" sz="2800" dirty="0"/>
              <a:t> ve bu keşif sürecinde ergenler daha </a:t>
            </a:r>
            <a:r>
              <a:rPr lang="tr-TR" sz="2800" b="1" dirty="0">
                <a:solidFill>
                  <a:srgbClr val="FF0000"/>
                </a:solidFill>
              </a:rPr>
              <a:t>özgür</a:t>
            </a:r>
            <a:r>
              <a:rPr lang="tr-TR" sz="2800" dirty="0"/>
              <a:t> ve </a:t>
            </a:r>
            <a:r>
              <a:rPr lang="tr-TR" sz="2800" b="1" dirty="0">
                <a:solidFill>
                  <a:srgbClr val="FF0000"/>
                </a:solidFill>
              </a:rPr>
              <a:t>bağımsız</a:t>
            </a:r>
            <a:r>
              <a:rPr lang="tr-TR" sz="2800" dirty="0"/>
              <a:t> olmak isterler. Sınırları </a:t>
            </a:r>
            <a:r>
              <a:rPr lang="tr-TR" sz="2800" b="1" dirty="0">
                <a:solidFill>
                  <a:srgbClr val="FF0000"/>
                </a:solidFill>
              </a:rPr>
              <a:t>zorlarlar</a:t>
            </a:r>
            <a:r>
              <a:rPr lang="tr-TR" sz="2800" dirty="0"/>
              <a:t>. </a:t>
            </a:r>
          </a:p>
        </p:txBody>
      </p:sp>
    </p:spTree>
    <p:extLst>
      <p:ext uri="{BB962C8B-B14F-4D97-AF65-F5344CB8AC3E}">
        <p14:creationId xmlns:p14="http://schemas.microsoft.com/office/powerpoint/2010/main" val="6737450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5161483" y="332656"/>
            <a:ext cx="6927990" cy="796908"/>
          </a:xfrm>
        </p:spPr>
        <p:txBody>
          <a:bodyPr>
            <a:normAutofit fontScale="90000"/>
          </a:bodyPr>
          <a:lstStyle/>
          <a:p>
            <a:r>
              <a:rPr lang="tr-TR" dirty="0"/>
              <a:t>Ergenlik Döneminde Sınır Koyma</a:t>
            </a:r>
          </a:p>
        </p:txBody>
      </p:sp>
      <p:sp>
        <p:nvSpPr>
          <p:cNvPr id="3" name="2 İçerik Yer Tutucusu"/>
          <p:cNvSpPr>
            <a:spLocks noGrp="1"/>
          </p:cNvSpPr>
          <p:nvPr>
            <p:ph idx="1"/>
          </p:nvPr>
        </p:nvSpPr>
        <p:spPr>
          <a:xfrm>
            <a:off x="892979" y="1988840"/>
            <a:ext cx="10702804" cy="4114815"/>
          </a:xfrm>
        </p:spPr>
        <p:txBody>
          <a:bodyPr>
            <a:normAutofit/>
          </a:bodyPr>
          <a:lstStyle/>
          <a:p>
            <a:pPr algn="just"/>
            <a:r>
              <a:rPr lang="tr-TR" sz="2800" dirty="0"/>
              <a:t>Bu süreçte konulacak doğru sınırlar keşfederken gelişen ergenin gelişimini kolaylaştırır. Koyulacak sınırlar çocukların özgürlüklerini biyolojik yaşlarının artmasıyla değil sorumluluklarını yerine getirmeleri sonucunda elde ettiklerini kavramasını sağlanmalıdır. (</a:t>
            </a:r>
            <a:r>
              <a:rPr lang="tr-TR" sz="2800" kern="100" dirty="0" err="1">
                <a:latin typeface="Calibri" panose="020F0502020204030204" pitchFamily="34" charset="0"/>
                <a:ea typeface="Calibri" panose="020F0502020204030204" pitchFamily="34" charset="0"/>
                <a:cs typeface="Times New Roman" panose="02020603050405020304" pitchFamily="18" charset="0"/>
              </a:rPr>
              <a:t>Cloud</a:t>
            </a:r>
            <a:r>
              <a:rPr lang="tr-TR" sz="2800" kern="100" dirty="0">
                <a:latin typeface="Calibri" panose="020F0502020204030204" pitchFamily="34" charset="0"/>
                <a:ea typeface="Calibri" panose="020F0502020204030204" pitchFamily="34" charset="0"/>
                <a:cs typeface="Times New Roman" panose="02020603050405020304" pitchFamily="18" charset="0"/>
              </a:rPr>
              <a:t> ve </a:t>
            </a:r>
            <a:r>
              <a:rPr lang="tr-TR" sz="2800" kern="100" dirty="0" err="1">
                <a:latin typeface="Calibri" panose="020F0502020204030204" pitchFamily="34" charset="0"/>
                <a:ea typeface="Calibri" panose="020F0502020204030204" pitchFamily="34" charset="0"/>
                <a:cs typeface="Times New Roman" panose="02020603050405020304" pitchFamily="18" charset="0"/>
              </a:rPr>
              <a:t>Townsend</a:t>
            </a:r>
            <a:r>
              <a:rPr lang="tr-TR" sz="2800" kern="100" dirty="0">
                <a:latin typeface="Calibri" panose="020F0502020204030204" pitchFamily="34" charset="0"/>
                <a:ea typeface="Calibri" panose="020F0502020204030204" pitchFamily="34" charset="0"/>
                <a:cs typeface="Times New Roman" panose="02020603050405020304" pitchFamily="18" charset="0"/>
              </a:rPr>
              <a:t>, 2022).</a:t>
            </a:r>
          </a:p>
          <a:p>
            <a:pPr algn="just"/>
            <a:endParaRPr lang="tr-TR" sz="2800" dirty="0"/>
          </a:p>
          <a:p>
            <a:pPr marL="0" indent="0" algn="just">
              <a:buNone/>
            </a:pPr>
            <a:r>
              <a:rPr lang="tr-TR" sz="2800" dirty="0"/>
              <a:t> </a:t>
            </a:r>
          </a:p>
        </p:txBody>
      </p:sp>
    </p:spTree>
    <p:extLst>
      <p:ext uri="{BB962C8B-B14F-4D97-AF65-F5344CB8AC3E}">
        <p14:creationId xmlns:p14="http://schemas.microsoft.com/office/powerpoint/2010/main" val="17721603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5161483" y="404664"/>
            <a:ext cx="6927990" cy="796908"/>
          </a:xfrm>
        </p:spPr>
        <p:txBody>
          <a:bodyPr>
            <a:normAutofit fontScale="90000"/>
          </a:bodyPr>
          <a:lstStyle/>
          <a:p>
            <a:r>
              <a:rPr lang="tr-TR" dirty="0"/>
              <a:t>Ergenlik Döneminde Sınır Koyma</a:t>
            </a:r>
          </a:p>
        </p:txBody>
      </p:sp>
      <p:sp>
        <p:nvSpPr>
          <p:cNvPr id="3" name="2 İçerik Yer Tutucusu"/>
          <p:cNvSpPr>
            <a:spLocks noGrp="1"/>
          </p:cNvSpPr>
          <p:nvPr>
            <p:ph idx="1"/>
          </p:nvPr>
        </p:nvSpPr>
        <p:spPr>
          <a:xfrm>
            <a:off x="882613" y="1600201"/>
            <a:ext cx="10702804" cy="2548879"/>
          </a:xfrm>
        </p:spPr>
        <p:txBody>
          <a:bodyPr>
            <a:normAutofit/>
          </a:bodyPr>
          <a:lstStyle/>
          <a:p>
            <a:pPr algn="just"/>
            <a:r>
              <a:rPr lang="tr-TR" sz="2800" dirty="0" err="1"/>
              <a:t>Piaget</a:t>
            </a:r>
            <a:r>
              <a:rPr lang="tr-TR" sz="2800" dirty="0"/>
              <a:t> yapmış olduğu çalışmalarla ergenlik döneminde hızlı bir değişimin başladığını göstermiştir. Daha erken yaşlara oranla ergenlerde soyut düşünme becerisi artmıştır. Böylelikle içinde bulundukları durumun sonuçlarını öngörebilir, eksi ve artılarıyla değerlendirebilirler. </a:t>
            </a:r>
          </a:p>
          <a:p>
            <a:endParaRPr lang="tr-TR" dirty="0"/>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6947" y="4547709"/>
            <a:ext cx="1490030" cy="676952"/>
          </a:xfrm>
          <a:prstGeom prst="rect">
            <a:avLst/>
          </a:prstGeom>
        </p:spPr>
      </p:pic>
      <p:sp>
        <p:nvSpPr>
          <p:cNvPr id="6" name="Bulut 5"/>
          <p:cNvSpPr/>
          <p:nvPr/>
        </p:nvSpPr>
        <p:spPr>
          <a:xfrm>
            <a:off x="1993131" y="3933056"/>
            <a:ext cx="9815226" cy="216024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Dikdörtgen 4"/>
          <p:cNvSpPr/>
          <p:nvPr/>
        </p:nvSpPr>
        <p:spPr>
          <a:xfrm>
            <a:off x="2857227" y="4413011"/>
            <a:ext cx="8440158" cy="1200329"/>
          </a:xfrm>
          <a:prstGeom prst="rect">
            <a:avLst/>
          </a:prstGeom>
        </p:spPr>
        <p:txBody>
          <a:bodyPr wrap="square">
            <a:spAutoFit/>
          </a:bodyPr>
          <a:lstStyle/>
          <a:p>
            <a:pPr algn="just"/>
            <a:r>
              <a:rPr lang="tr-TR" sz="2400" dirty="0"/>
              <a:t>Ergenlik döneminde çocuklar geleceği planlayabilir, birden çok seçenek arasında seçim yapabilir, yapacakları seçimlerin sonuçlarını hesaplayabilirler. </a:t>
            </a:r>
          </a:p>
        </p:txBody>
      </p:sp>
    </p:spTree>
    <p:extLst>
      <p:ext uri="{BB962C8B-B14F-4D97-AF65-F5344CB8AC3E}">
        <p14:creationId xmlns:p14="http://schemas.microsoft.com/office/powerpoint/2010/main" val="1532504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5161483" y="404664"/>
            <a:ext cx="6927990" cy="796908"/>
          </a:xfrm>
        </p:spPr>
        <p:txBody>
          <a:bodyPr>
            <a:normAutofit fontScale="90000"/>
          </a:bodyPr>
          <a:lstStyle/>
          <a:p>
            <a:r>
              <a:rPr lang="tr-TR" dirty="0"/>
              <a:t>Ergenlik Döneminde Sınır Koyma</a:t>
            </a:r>
          </a:p>
        </p:txBody>
      </p:sp>
      <p:sp>
        <p:nvSpPr>
          <p:cNvPr id="3" name="2 İçerik Yer Tutucusu"/>
          <p:cNvSpPr>
            <a:spLocks noGrp="1"/>
          </p:cNvSpPr>
          <p:nvPr>
            <p:ph idx="1"/>
          </p:nvPr>
        </p:nvSpPr>
        <p:spPr>
          <a:xfrm>
            <a:off x="848165" y="2060848"/>
            <a:ext cx="10702804" cy="1368151"/>
          </a:xfrm>
        </p:spPr>
        <p:txBody>
          <a:bodyPr>
            <a:normAutofit fontScale="40000" lnSpcReduction="20000"/>
          </a:bodyPr>
          <a:lstStyle/>
          <a:p>
            <a:pPr algn="just"/>
            <a:r>
              <a:rPr lang="tr-TR" sz="7000" kern="100" dirty="0">
                <a:latin typeface="Calibri" panose="020F0502020204030204" pitchFamily="34" charset="0"/>
                <a:cs typeface="Times New Roman" panose="02020603050405020304" pitchFamily="18" charset="0"/>
              </a:rPr>
              <a:t>Ergenlik döneminde çocukların davranışlarının yol açtığı olumlu ya da olumsuz sonuçlar her ne ise deneyimlemesine müsaade edilmelidir.</a:t>
            </a:r>
          </a:p>
          <a:p>
            <a:pPr algn="just"/>
            <a:endParaRPr lang="tr-TR" sz="2800" kern="100" dirty="0">
              <a:latin typeface="Calibri" panose="020F0502020204030204" pitchFamily="34" charset="0"/>
              <a:cs typeface="Times New Roman" panose="02020603050405020304" pitchFamily="18" charset="0"/>
            </a:endParaRPr>
          </a:p>
          <a:p>
            <a:pPr marL="0" indent="0" algn="just">
              <a:buNone/>
            </a:pPr>
            <a:r>
              <a:rPr lang="tr-TR" sz="2800" kern="100" dirty="0">
                <a:latin typeface="Calibri" panose="020F0502020204030204" pitchFamily="34" charset="0"/>
                <a:cs typeface="Times New Roman" panose="02020603050405020304" pitchFamily="18" charset="0"/>
              </a:rPr>
              <a:t>     </a:t>
            </a:r>
            <a:endParaRPr lang="tr-TR" dirty="0"/>
          </a:p>
        </p:txBody>
      </p:sp>
      <p:sp>
        <p:nvSpPr>
          <p:cNvPr id="4" name="Metin kutusu 3"/>
          <p:cNvSpPr txBox="1"/>
          <p:nvPr/>
        </p:nvSpPr>
        <p:spPr>
          <a:xfrm>
            <a:off x="1208205" y="3212976"/>
            <a:ext cx="10342764" cy="2123658"/>
          </a:xfrm>
          <a:prstGeom prst="rect">
            <a:avLst/>
          </a:prstGeom>
          <a:noFill/>
        </p:spPr>
        <p:txBody>
          <a:bodyPr wrap="square" rtlCol="0">
            <a:spAutoFit/>
          </a:bodyPr>
          <a:lstStyle/>
          <a:p>
            <a:pPr algn="just"/>
            <a:r>
              <a:rPr lang="tr-TR" sz="2400" kern="100" dirty="0">
                <a:latin typeface="Calibri" panose="020F0502020204030204" pitchFamily="34" charset="0"/>
                <a:cs typeface="Times New Roman" panose="02020603050405020304" pitchFamily="18" charset="0"/>
              </a:rPr>
              <a:t>-Örneğin; çocuğunuz arkadaş grubuyla okuldan kaçtıysa ve okulun Öğrenci Davranışları Değerlendirme Kurulu’nda yer alan öğretmenler öğrenci grubuna yaptırım uygulamakta kararlıysa aile bu durumda okulun kararını destekleyici konumda yer almalıdır.</a:t>
            </a:r>
          </a:p>
          <a:p>
            <a:pPr algn="just"/>
            <a:endParaRPr lang="tr-TR" dirty="0"/>
          </a:p>
          <a:p>
            <a:endParaRPr lang="tr-TR" dirty="0"/>
          </a:p>
        </p:txBody>
      </p:sp>
    </p:spTree>
    <p:extLst>
      <p:ext uri="{BB962C8B-B14F-4D97-AF65-F5344CB8AC3E}">
        <p14:creationId xmlns:p14="http://schemas.microsoft.com/office/powerpoint/2010/main" val="30526413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5246533" y="476672"/>
            <a:ext cx="6927990" cy="796908"/>
          </a:xfrm>
        </p:spPr>
        <p:txBody>
          <a:bodyPr>
            <a:normAutofit fontScale="90000"/>
          </a:bodyPr>
          <a:lstStyle/>
          <a:p>
            <a:r>
              <a:rPr lang="tr-TR" dirty="0"/>
              <a:t>Ergenlik Döneminde Sınır Koyma</a:t>
            </a:r>
          </a:p>
        </p:txBody>
      </p:sp>
      <p:sp>
        <p:nvSpPr>
          <p:cNvPr id="3" name="2 İçerik Yer Tutucusu"/>
          <p:cNvSpPr>
            <a:spLocks noGrp="1"/>
          </p:cNvSpPr>
          <p:nvPr>
            <p:ph idx="1"/>
          </p:nvPr>
        </p:nvSpPr>
        <p:spPr>
          <a:xfrm>
            <a:off x="882613" y="1600201"/>
            <a:ext cx="7015174" cy="4114815"/>
          </a:xfrm>
        </p:spPr>
        <p:txBody>
          <a:bodyPr>
            <a:normAutofit fontScale="92500"/>
          </a:bodyPr>
          <a:lstStyle/>
          <a:p>
            <a:pPr algn="just"/>
            <a:r>
              <a:rPr lang="tr-TR" sz="2800" kern="100" dirty="0">
                <a:effectLst/>
                <a:latin typeface="Calibri" panose="020F0502020204030204" pitchFamily="34" charset="0"/>
                <a:ea typeface="Calibri" panose="020F0502020204030204" pitchFamily="34" charset="0"/>
                <a:cs typeface="Times New Roman" panose="02020603050405020304" pitchFamily="18" charset="0"/>
              </a:rPr>
              <a:t>Unutulmamalıdır ki özellikle ergenlik döneminde ailelerin sınır koymaya yönelik davranışları çocukların kolay bir biçimde sinirlenmesine sebep olabilir. Çeşitli gelişim dönemlerinde aile ve çocuklara farklı görevler düşmektedir. Yaşı gereği çocuklar sınır koyma ve sürdürme noktasında kararlılığınızı sınarken öfke, surat asma gibi davranışlara karşı şefkatli ve sabırlı olmak siz ailelere düşmektedir</a:t>
            </a:r>
            <a:r>
              <a:rPr lang="tr-TR" sz="2800" kern="100" dirty="0">
                <a:latin typeface="Calibri" panose="020F0502020204030204" pitchFamily="34" charset="0"/>
                <a:ea typeface="Calibri" panose="020F0502020204030204" pitchFamily="34" charset="0"/>
                <a:cs typeface="Times New Roman" panose="02020603050405020304" pitchFamily="18" charset="0"/>
              </a:rPr>
              <a:t> (</a:t>
            </a:r>
            <a:r>
              <a:rPr lang="tr-TR" sz="2800" kern="100" dirty="0">
                <a:effectLst/>
                <a:latin typeface="Calibri" panose="020F0502020204030204" pitchFamily="34" charset="0"/>
                <a:ea typeface="Calibri" panose="020F0502020204030204" pitchFamily="34" charset="0"/>
                <a:cs typeface="Times New Roman" panose="02020603050405020304" pitchFamily="18" charset="0"/>
              </a:rPr>
              <a:t>Cloud ve </a:t>
            </a:r>
            <a:r>
              <a:rPr lang="tr-TR" sz="2800" kern="100" dirty="0" err="1">
                <a:effectLst/>
                <a:latin typeface="Calibri" panose="020F0502020204030204" pitchFamily="34" charset="0"/>
                <a:ea typeface="Calibri" panose="020F0502020204030204" pitchFamily="34" charset="0"/>
                <a:cs typeface="Times New Roman" panose="02020603050405020304" pitchFamily="18" charset="0"/>
              </a:rPr>
              <a:t>Townsend</a:t>
            </a:r>
            <a:r>
              <a:rPr lang="tr-TR" sz="2800" kern="100" dirty="0">
                <a:effectLst/>
                <a:latin typeface="Calibri" panose="020F0502020204030204" pitchFamily="34" charset="0"/>
                <a:ea typeface="Calibri" panose="020F0502020204030204" pitchFamily="34" charset="0"/>
                <a:cs typeface="Times New Roman" panose="02020603050405020304" pitchFamily="18" charset="0"/>
              </a:rPr>
              <a:t>, 2022).</a:t>
            </a:r>
            <a:endParaRPr lang="tr-TR" sz="2800" dirty="0"/>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9835" y="1700808"/>
            <a:ext cx="3359834" cy="3384376"/>
          </a:xfrm>
          <a:prstGeom prst="rect">
            <a:avLst/>
          </a:prstGeom>
        </p:spPr>
      </p:pic>
    </p:spTree>
    <p:extLst>
      <p:ext uri="{BB962C8B-B14F-4D97-AF65-F5344CB8AC3E}">
        <p14:creationId xmlns:p14="http://schemas.microsoft.com/office/powerpoint/2010/main" val="28068058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5267185" y="476672"/>
            <a:ext cx="6927990" cy="796908"/>
          </a:xfrm>
        </p:spPr>
        <p:txBody>
          <a:bodyPr>
            <a:normAutofit fontScale="90000"/>
          </a:bodyPr>
          <a:lstStyle/>
          <a:p>
            <a:r>
              <a:rPr lang="tr-TR" dirty="0"/>
              <a:t>Ergenlik Döneminde Sınır Koyma</a:t>
            </a:r>
          </a:p>
        </p:txBody>
      </p:sp>
      <p:sp>
        <p:nvSpPr>
          <p:cNvPr id="3" name="2 İçerik Yer Tutucusu"/>
          <p:cNvSpPr>
            <a:spLocks noGrp="1"/>
          </p:cNvSpPr>
          <p:nvPr>
            <p:ph idx="1"/>
          </p:nvPr>
        </p:nvSpPr>
        <p:spPr>
          <a:xfrm>
            <a:off x="3649315" y="1600201"/>
            <a:ext cx="7936102" cy="4114815"/>
          </a:xfrm>
        </p:spPr>
        <p:txBody>
          <a:bodyPr>
            <a:normAutofit fontScale="92500"/>
          </a:bodyPr>
          <a:lstStyle/>
          <a:p>
            <a:pPr algn="just"/>
            <a:r>
              <a:rPr lang="tr-TR" sz="3000" kern="100" dirty="0">
                <a:effectLst/>
                <a:latin typeface="Calibri" panose="020F0502020204030204" pitchFamily="34" charset="0"/>
                <a:ea typeface="Calibri" panose="020F0502020204030204" pitchFamily="34" charset="0"/>
                <a:cs typeface="Times New Roman" panose="02020603050405020304" pitchFamily="18" charset="0"/>
              </a:rPr>
              <a:t>Yaşadığınız apartman, site</a:t>
            </a:r>
            <a:r>
              <a:rPr lang="tr-TR" sz="3000" kern="100" dirty="0">
                <a:latin typeface="Calibri" panose="020F0502020204030204" pitchFamily="34" charset="0"/>
                <a:ea typeface="Calibri" panose="020F0502020204030204" pitchFamily="34" charset="0"/>
                <a:cs typeface="Times New Roman" panose="02020603050405020304" pitchFamily="18" charset="0"/>
              </a:rPr>
              <a:t>, mahalle ya da diğer sosyal ortamlarda çocuğuyla sınır koyma konusunda çalışan ebeveynler var ise belirli aralıklarda toplanarak deneyimlerinizi paylaştığınız bir grup kurabilirsiniz. Bu grupta ebeveynler olarak sınır koyma konusundaki başarılarınızı, zorlanmalarınızı ya da size yardımcı olan ipuçlarını diğer aileler ile paylaşmak duygusal açıdan destekleyici olabilir (</a:t>
            </a:r>
            <a:r>
              <a:rPr lang="tr-TR" sz="3000" kern="100" dirty="0">
                <a:effectLst/>
                <a:latin typeface="Calibri" panose="020F0502020204030204" pitchFamily="34" charset="0"/>
                <a:ea typeface="Calibri" panose="020F0502020204030204" pitchFamily="34" charset="0"/>
                <a:cs typeface="Times New Roman" panose="02020603050405020304" pitchFamily="18" charset="0"/>
              </a:rPr>
              <a:t>Cloud ve </a:t>
            </a:r>
            <a:r>
              <a:rPr lang="tr-TR" sz="3000" kern="100" dirty="0" err="1">
                <a:effectLst/>
                <a:latin typeface="Calibri" panose="020F0502020204030204" pitchFamily="34" charset="0"/>
                <a:ea typeface="Calibri" panose="020F0502020204030204" pitchFamily="34" charset="0"/>
                <a:cs typeface="Times New Roman" panose="02020603050405020304" pitchFamily="18" charset="0"/>
              </a:rPr>
              <a:t>Townsend</a:t>
            </a:r>
            <a:r>
              <a:rPr lang="tr-TR" sz="3000" kern="100" dirty="0">
                <a:effectLst/>
                <a:latin typeface="Calibri" panose="020F0502020204030204" pitchFamily="34" charset="0"/>
                <a:ea typeface="Calibri" panose="020F0502020204030204" pitchFamily="34" charset="0"/>
                <a:cs typeface="Times New Roman" panose="02020603050405020304" pitchFamily="18" charset="0"/>
              </a:rPr>
              <a:t>, 2022).</a:t>
            </a:r>
          </a:p>
          <a:p>
            <a:pPr algn="just"/>
            <a:endParaRPr lang="tr-TR"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1043" y="1600201"/>
            <a:ext cx="2075500" cy="1640820"/>
          </a:xfrm>
          <a:prstGeom prst="rect">
            <a:avLst/>
          </a:prstGeom>
        </p:spPr>
      </p:pic>
      <p:pic>
        <p:nvPicPr>
          <p:cNvPr id="5" name="Resi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1469" y="3573017"/>
            <a:ext cx="2168213" cy="1800200"/>
          </a:xfrm>
          <a:prstGeom prst="rect">
            <a:avLst/>
          </a:prstGeom>
        </p:spPr>
      </p:pic>
    </p:spTree>
    <p:extLst>
      <p:ext uri="{BB962C8B-B14F-4D97-AF65-F5344CB8AC3E}">
        <p14:creationId xmlns:p14="http://schemas.microsoft.com/office/powerpoint/2010/main" val="21025195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5267185" y="476672"/>
            <a:ext cx="6927990" cy="796908"/>
          </a:xfrm>
        </p:spPr>
        <p:txBody>
          <a:bodyPr>
            <a:normAutofit fontScale="90000"/>
          </a:bodyPr>
          <a:lstStyle/>
          <a:p>
            <a:r>
              <a:rPr lang="tr-TR" dirty="0"/>
              <a:t>Ergenlik Döneminde Sınır Koyma</a:t>
            </a:r>
          </a:p>
        </p:txBody>
      </p:sp>
      <p:sp>
        <p:nvSpPr>
          <p:cNvPr id="3" name="2 İçerik Yer Tutucusu"/>
          <p:cNvSpPr>
            <a:spLocks noGrp="1"/>
          </p:cNvSpPr>
          <p:nvPr>
            <p:ph idx="1"/>
          </p:nvPr>
        </p:nvSpPr>
        <p:spPr>
          <a:xfrm>
            <a:off x="2201544" y="2204864"/>
            <a:ext cx="7504054" cy="4114815"/>
          </a:xfrm>
        </p:spPr>
        <p:txBody>
          <a:bodyPr>
            <a:normAutofit/>
          </a:bodyPr>
          <a:lstStyle/>
          <a:p>
            <a:pPr algn="just"/>
            <a:r>
              <a:rPr lang="tr-TR" sz="2800" kern="100" dirty="0">
                <a:effectLst/>
                <a:latin typeface="Calibri" panose="020F0502020204030204" pitchFamily="34" charset="0"/>
                <a:ea typeface="Calibri" panose="020F0502020204030204" pitchFamily="34" charset="0"/>
                <a:cs typeface="Times New Roman" panose="02020603050405020304" pitchFamily="18" charset="0"/>
              </a:rPr>
              <a:t>Son olarak sınır koyma sürecinde sizin için zorlayıcı geçen anlarda içerisinde bulunduğunuz sürecin geçici bir süreç olduğunu hatırlamanız daha iyi hissetmenizi sağlayabilir.</a:t>
            </a:r>
          </a:p>
          <a:p>
            <a:pPr algn="just"/>
            <a:endParaRPr lang="tr-TR"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963" y="2385168"/>
            <a:ext cx="1368152" cy="1874476"/>
          </a:xfrm>
          <a:prstGeom prst="rect">
            <a:avLst/>
          </a:prstGeom>
        </p:spPr>
      </p:pic>
      <p:pic>
        <p:nvPicPr>
          <p:cNvPr id="5" name="Resi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30035" y="2385168"/>
            <a:ext cx="1748485" cy="1610289"/>
          </a:xfrm>
          <a:prstGeom prst="rect">
            <a:avLst/>
          </a:prstGeom>
        </p:spPr>
      </p:pic>
    </p:spTree>
    <p:extLst>
      <p:ext uri="{BB962C8B-B14F-4D97-AF65-F5344CB8AC3E}">
        <p14:creationId xmlns:p14="http://schemas.microsoft.com/office/powerpoint/2010/main" val="19161870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4657427" y="274638"/>
            <a:ext cx="6927990" cy="796908"/>
          </a:xfrm>
        </p:spPr>
        <p:txBody>
          <a:bodyPr>
            <a:normAutofit/>
          </a:bodyPr>
          <a:lstStyle/>
          <a:p>
            <a:r>
              <a:rPr lang="tr-TR" dirty="0"/>
              <a:t>Doğru Sınır Nasıl Konulur?</a:t>
            </a:r>
          </a:p>
        </p:txBody>
      </p:sp>
      <p:sp>
        <p:nvSpPr>
          <p:cNvPr id="3" name="2 İçerik Yer Tutucusu"/>
          <p:cNvSpPr>
            <a:spLocks noGrp="1"/>
          </p:cNvSpPr>
          <p:nvPr>
            <p:ph idx="1"/>
          </p:nvPr>
        </p:nvSpPr>
        <p:spPr>
          <a:xfrm>
            <a:off x="882613" y="1600201"/>
            <a:ext cx="10702804" cy="2332855"/>
          </a:xfrm>
        </p:spPr>
        <p:txBody>
          <a:bodyPr>
            <a:normAutofit fontScale="77500" lnSpcReduction="20000"/>
          </a:bodyPr>
          <a:lstStyle/>
          <a:p>
            <a:pPr algn="just"/>
            <a:r>
              <a:rPr lang="tr-TR" sz="3000" dirty="0"/>
              <a:t>Doğru sınır koyarken öncelikle şu sorulara cevap aranmalıdır:</a:t>
            </a:r>
          </a:p>
          <a:p>
            <a:pPr marL="0" indent="0" algn="just">
              <a:buNone/>
            </a:pPr>
            <a:endParaRPr lang="tr-TR" sz="3000" dirty="0"/>
          </a:p>
          <a:p>
            <a:pPr algn="just"/>
            <a:r>
              <a:rPr lang="tr-TR" sz="3000" dirty="0"/>
              <a:t>Bu Sınırı Koymak Gerçekten Gerekli mi?</a:t>
            </a:r>
          </a:p>
          <a:p>
            <a:pPr algn="just"/>
            <a:r>
              <a:rPr lang="tr-TR" sz="3000" dirty="0"/>
              <a:t>Sınır Koyarak Neyi Hedefliyoruz?</a:t>
            </a:r>
          </a:p>
          <a:p>
            <a:pPr algn="just"/>
            <a:r>
              <a:rPr lang="tr-TR" sz="3000" dirty="0"/>
              <a:t>Bu Sınır Ergenin Gelişimini Destekliyor mu, Engelliyor mu?</a:t>
            </a:r>
          </a:p>
          <a:p>
            <a:pPr marL="0" indent="0" algn="just">
              <a:buNone/>
            </a:pPr>
            <a:r>
              <a:rPr lang="tr-TR" sz="2800" dirty="0"/>
              <a:t>		</a:t>
            </a:r>
          </a:p>
          <a:p>
            <a:pPr marL="0" indent="0" algn="just">
              <a:buNone/>
            </a:pPr>
            <a:endParaRPr lang="tr-TR" sz="2800" i="1" dirty="0"/>
          </a:p>
          <a:p>
            <a:endParaRPr lang="tr-TR" dirty="0"/>
          </a:p>
          <a:p>
            <a:endParaRPr lang="tr-TR" dirty="0"/>
          </a:p>
        </p:txBody>
      </p:sp>
      <p:sp>
        <p:nvSpPr>
          <p:cNvPr id="4" name="Bulut 3"/>
          <p:cNvSpPr/>
          <p:nvPr/>
        </p:nvSpPr>
        <p:spPr>
          <a:xfrm>
            <a:off x="2137147" y="3789040"/>
            <a:ext cx="8496944" cy="187220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just"/>
            <a:endParaRPr lang="tr-TR" i="1" dirty="0"/>
          </a:p>
          <a:p>
            <a:pPr algn="just"/>
            <a:r>
              <a:rPr lang="tr-TR" sz="2000" i="1" dirty="0"/>
              <a:t>Bu sorulara verilecek cevaplar ışığında ilgili konuda sınır koymanın çocuğun gelişimini destekleyici olduğu düşünülüyorsa sınır konulabilir.</a:t>
            </a:r>
          </a:p>
          <a:p>
            <a:pPr algn="just"/>
            <a:endParaRPr lang="tr-TR" i="1" dirty="0"/>
          </a:p>
        </p:txBody>
      </p:sp>
    </p:spTree>
    <p:extLst>
      <p:ext uri="{BB962C8B-B14F-4D97-AF65-F5344CB8AC3E}">
        <p14:creationId xmlns:p14="http://schemas.microsoft.com/office/powerpoint/2010/main" val="42540138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5097455" y="274638"/>
            <a:ext cx="6487962" cy="796908"/>
          </a:xfrm>
        </p:spPr>
        <p:txBody>
          <a:bodyPr/>
          <a:lstStyle/>
          <a:p>
            <a:r>
              <a:rPr lang="tr-TR" dirty="0"/>
              <a:t>Doğru Sınır Nasıl Koyulur?</a:t>
            </a:r>
          </a:p>
        </p:txBody>
      </p:sp>
      <p:sp>
        <p:nvSpPr>
          <p:cNvPr id="3" name="2 İçerik Yer Tutucusu"/>
          <p:cNvSpPr>
            <a:spLocks noGrp="1"/>
          </p:cNvSpPr>
          <p:nvPr>
            <p:ph idx="1"/>
          </p:nvPr>
        </p:nvSpPr>
        <p:spPr>
          <a:xfrm>
            <a:off x="882613" y="1600201"/>
            <a:ext cx="10702804" cy="4114815"/>
          </a:xfrm>
        </p:spPr>
        <p:txBody>
          <a:bodyPr>
            <a:normAutofit/>
          </a:bodyPr>
          <a:lstStyle/>
          <a:p>
            <a:pPr marL="45720" indent="0" algn="ctr">
              <a:buNone/>
            </a:pPr>
            <a:endParaRPr lang="tr-TR" sz="3300" dirty="0"/>
          </a:p>
          <a:p>
            <a:pPr marL="45720" indent="0" algn="ctr">
              <a:buNone/>
            </a:pPr>
            <a:endParaRPr lang="tr-TR" sz="3300" dirty="0"/>
          </a:p>
          <a:p>
            <a:pPr marL="45720" indent="0" algn="ctr">
              <a:buNone/>
            </a:pPr>
            <a:r>
              <a:rPr lang="tr-TR" sz="3300" i="1" dirty="0"/>
              <a:t>Etkili Sınır Koymayı Ergene Göre Uyarlama </a:t>
            </a:r>
          </a:p>
          <a:p>
            <a:pPr marL="45720" indent="0">
              <a:buNone/>
            </a:pPr>
            <a:endParaRPr lang="tr-TR" dirty="0"/>
          </a:p>
        </p:txBody>
      </p:sp>
    </p:spTree>
    <p:extLst>
      <p:ext uri="{BB962C8B-B14F-4D97-AF65-F5344CB8AC3E}">
        <p14:creationId xmlns:p14="http://schemas.microsoft.com/office/powerpoint/2010/main" val="2699611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5097455" y="274638"/>
            <a:ext cx="6487962" cy="796908"/>
          </a:xfrm>
        </p:spPr>
        <p:txBody>
          <a:bodyPr/>
          <a:lstStyle/>
          <a:p>
            <a:r>
              <a:rPr lang="tr-TR" dirty="0"/>
              <a:t>Sınır Koyma Nedir?</a:t>
            </a:r>
          </a:p>
        </p:txBody>
      </p:sp>
      <p:sp>
        <p:nvSpPr>
          <p:cNvPr id="3" name="2 İçerik Yer Tutucusu"/>
          <p:cNvSpPr>
            <a:spLocks noGrp="1"/>
          </p:cNvSpPr>
          <p:nvPr>
            <p:ph idx="1"/>
          </p:nvPr>
        </p:nvSpPr>
        <p:spPr>
          <a:xfrm>
            <a:off x="882613" y="2060848"/>
            <a:ext cx="10702804" cy="4114815"/>
          </a:xfrm>
        </p:spPr>
        <p:txBody>
          <a:bodyPr>
            <a:normAutofit/>
          </a:bodyPr>
          <a:lstStyle/>
          <a:p>
            <a:pPr algn="just"/>
            <a:r>
              <a:rPr lang="tr-TR" dirty="0"/>
              <a:t>Sınır koyma çocukların davranışlarından hangilerinin kabul edilebilir olduğunu anlamalarına yardımcı olmak için, açık ve </a:t>
            </a:r>
            <a:r>
              <a:rPr lang="tr-TR" sz="2800" dirty="0"/>
              <a:t>anlaşılır</a:t>
            </a:r>
            <a:r>
              <a:rPr lang="tr-TR" dirty="0"/>
              <a:t> kurallar koyma ve tanımlar yapma becerisidir (</a:t>
            </a:r>
            <a:r>
              <a:rPr lang="tr-TR" dirty="0" err="1"/>
              <a:t>Jonston</a:t>
            </a:r>
            <a:r>
              <a:rPr lang="tr-TR" dirty="0"/>
              <a:t>, 1987).</a:t>
            </a:r>
          </a:p>
        </p:txBody>
      </p:sp>
    </p:spTree>
    <p:extLst>
      <p:ext uri="{BB962C8B-B14F-4D97-AF65-F5344CB8AC3E}">
        <p14:creationId xmlns:p14="http://schemas.microsoft.com/office/powerpoint/2010/main" val="15975721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4657427" y="274638"/>
            <a:ext cx="6927990" cy="796908"/>
          </a:xfrm>
        </p:spPr>
        <p:txBody>
          <a:bodyPr>
            <a:normAutofit/>
          </a:bodyPr>
          <a:lstStyle/>
          <a:p>
            <a:r>
              <a:rPr lang="tr-TR" dirty="0"/>
              <a:t>Doğru Sınır Nasıl Konulur?</a:t>
            </a:r>
          </a:p>
        </p:txBody>
      </p:sp>
      <p:sp>
        <p:nvSpPr>
          <p:cNvPr id="3" name="2 İçerik Yer Tutucusu"/>
          <p:cNvSpPr>
            <a:spLocks noGrp="1"/>
          </p:cNvSpPr>
          <p:nvPr>
            <p:ph idx="1"/>
          </p:nvPr>
        </p:nvSpPr>
        <p:spPr>
          <a:xfrm>
            <a:off x="882613" y="1600201"/>
            <a:ext cx="10702804" cy="4114815"/>
          </a:xfrm>
        </p:spPr>
        <p:txBody>
          <a:bodyPr>
            <a:normAutofit fontScale="92500" lnSpcReduction="10000"/>
          </a:bodyPr>
          <a:lstStyle/>
          <a:p>
            <a:pPr marL="0" indent="0" algn="just">
              <a:buNone/>
            </a:pPr>
            <a:r>
              <a:rPr lang="tr-TR" sz="2800" dirty="0"/>
              <a:t>15 yaşındaki Ela her gün siyah giyinmeye başlamıştı. Dolabında bir sürü renk kıyafeti vardı fakat o her gün siyahları tercih ediyordu. Anne babası başta bunun geçici olduğunu düşünerek müdahale etmediler. Sonrasında aile endişelenmeye başladı.</a:t>
            </a:r>
          </a:p>
          <a:p>
            <a:pPr marL="0" indent="0" algn="just">
              <a:buNone/>
            </a:pPr>
            <a:r>
              <a:rPr lang="tr-TR" sz="2800" i="1" dirty="0"/>
              <a:t>«Yoksa o çetelerden birine mi katıldı? Depresyonda mı?» </a:t>
            </a:r>
            <a:r>
              <a:rPr lang="tr-TR" sz="2800" dirty="0"/>
              <a:t>şeklinde     düşüncelere kapıldılar. Ve müdahale etmeye karar verdiler.</a:t>
            </a:r>
          </a:p>
          <a:p>
            <a:pPr marL="0" indent="0" algn="just">
              <a:buNone/>
            </a:pPr>
            <a:r>
              <a:rPr lang="tr-TR" sz="2800" dirty="0"/>
              <a:t>Baba</a:t>
            </a:r>
            <a:r>
              <a:rPr lang="tr-TR" sz="2800" i="1" dirty="0"/>
              <a:t>: «</a:t>
            </a:r>
            <a:r>
              <a:rPr lang="tr-TR" sz="2800" dirty="0"/>
              <a:t>Bir sürü renkli kıyafetin var onlardan neden giymiyorsun</a:t>
            </a:r>
            <a:r>
              <a:rPr lang="tr-TR" sz="2800" i="1" dirty="0"/>
              <a:t>?»</a:t>
            </a:r>
          </a:p>
          <a:p>
            <a:pPr marL="0" indent="0" algn="just">
              <a:buNone/>
            </a:pPr>
            <a:r>
              <a:rPr lang="tr-TR" sz="2800" dirty="0"/>
              <a:t>Ela: </a:t>
            </a:r>
            <a:r>
              <a:rPr lang="tr-TR" sz="2800" i="1" dirty="0"/>
              <a:t>«</a:t>
            </a:r>
            <a:r>
              <a:rPr lang="tr-TR" sz="2800" dirty="0"/>
              <a:t>Ben böyle mutluyum.»</a:t>
            </a:r>
          </a:p>
          <a:p>
            <a:pPr marL="0" indent="0" algn="just">
              <a:buNone/>
            </a:pPr>
            <a:r>
              <a:rPr lang="tr-TR" sz="2800" dirty="0"/>
              <a:t>Baba: «Cenazeye mi gidiyorsun?»</a:t>
            </a:r>
          </a:p>
          <a:p>
            <a:pPr marL="0" indent="0" algn="just">
              <a:buNone/>
            </a:pPr>
            <a:r>
              <a:rPr lang="tr-TR" sz="2800" dirty="0" err="1"/>
              <a:t>Ela</a:t>
            </a:r>
            <a:r>
              <a:rPr lang="tr-TR" sz="2800" i="1" dirty="0" err="1"/>
              <a:t>:«</a:t>
            </a:r>
            <a:r>
              <a:rPr lang="tr-TR" sz="2800" dirty="0" err="1"/>
              <a:t>Ben</a:t>
            </a:r>
            <a:r>
              <a:rPr lang="tr-TR" sz="2800" dirty="0"/>
              <a:t> sizin giydiklerinize karışıyor muyum? Siz de benimkine karışmayın.»</a:t>
            </a:r>
          </a:p>
          <a:p>
            <a:pPr algn="just"/>
            <a:endParaRPr lang="tr-TR" sz="2800" i="1" dirty="0"/>
          </a:p>
          <a:p>
            <a:endParaRPr lang="tr-TR" dirty="0"/>
          </a:p>
          <a:p>
            <a:endParaRPr lang="tr-TR" dirty="0"/>
          </a:p>
        </p:txBody>
      </p:sp>
    </p:spTree>
    <p:extLst>
      <p:ext uri="{BB962C8B-B14F-4D97-AF65-F5344CB8AC3E}">
        <p14:creationId xmlns:p14="http://schemas.microsoft.com/office/powerpoint/2010/main" val="13792950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5097455" y="274638"/>
            <a:ext cx="6487962" cy="796908"/>
          </a:xfrm>
        </p:spPr>
        <p:txBody>
          <a:bodyPr/>
          <a:lstStyle/>
          <a:p>
            <a:r>
              <a:rPr lang="tr-TR" dirty="0"/>
              <a:t>Doğru Sınır Nasıl Koyulur?</a:t>
            </a:r>
          </a:p>
        </p:txBody>
      </p:sp>
      <p:sp>
        <p:nvSpPr>
          <p:cNvPr id="3" name="2 İçerik Yer Tutucusu"/>
          <p:cNvSpPr>
            <a:spLocks noGrp="1"/>
          </p:cNvSpPr>
          <p:nvPr>
            <p:ph idx="1"/>
          </p:nvPr>
        </p:nvSpPr>
        <p:spPr>
          <a:xfrm>
            <a:off x="882613" y="1600201"/>
            <a:ext cx="10702804" cy="4114815"/>
          </a:xfrm>
        </p:spPr>
        <p:txBody>
          <a:bodyPr>
            <a:normAutofit/>
          </a:bodyPr>
          <a:lstStyle/>
          <a:p>
            <a:pPr marL="45720" indent="0" algn="just">
              <a:buNone/>
            </a:pPr>
            <a:r>
              <a:rPr lang="tr-TR" sz="2800" dirty="0"/>
              <a:t>Aile durumu biraz daha görmezden gelmeye karar verdi fakat Ela siyah giymekten vazgeçmiyordu. Üstelik alışverişe çıktıklarında da bir siyah pantolon ve siyah t-</a:t>
            </a:r>
            <a:r>
              <a:rPr lang="tr-TR" sz="2800" dirty="0" err="1"/>
              <a:t>shirt</a:t>
            </a:r>
            <a:r>
              <a:rPr lang="tr-TR" sz="2800" dirty="0"/>
              <a:t> beğenmişti. </a:t>
            </a:r>
          </a:p>
          <a:p>
            <a:pPr marL="45720" indent="0" algn="just">
              <a:buNone/>
            </a:pPr>
            <a:r>
              <a:rPr lang="tr-TR" sz="2800" dirty="0"/>
              <a:t>Aile bu duruma el koymaya karar verdi ve pantolonları dahil olmak üzere bütün siyah kıyafetlerini kaldırdılar. Siyah giyinmeyi yasakladılar.</a:t>
            </a:r>
          </a:p>
          <a:p>
            <a:pPr marL="45720" indent="0" algn="just">
              <a:buNone/>
            </a:pPr>
            <a:r>
              <a:rPr lang="tr-TR" sz="2800" dirty="0"/>
              <a:t>Ertesi gün Ela okula giderken renkli kıyafetler giydi fakat okula gidince ailesinden gizli okul dolabına sakladığı siyahları giyiyordu. Bir gün ailesi bunu fark etti ve okul psikolojik danışmanına gittiler. </a:t>
            </a:r>
          </a:p>
          <a:p>
            <a:pPr marL="45720" indent="0">
              <a:buNone/>
            </a:pPr>
            <a:endParaRPr lang="tr-TR" sz="3300" dirty="0"/>
          </a:p>
        </p:txBody>
      </p:sp>
    </p:spTree>
    <p:extLst>
      <p:ext uri="{BB962C8B-B14F-4D97-AF65-F5344CB8AC3E}">
        <p14:creationId xmlns:p14="http://schemas.microsoft.com/office/powerpoint/2010/main" val="39589666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5097455" y="274638"/>
            <a:ext cx="6487962" cy="796908"/>
          </a:xfrm>
        </p:spPr>
        <p:txBody>
          <a:bodyPr/>
          <a:lstStyle/>
          <a:p>
            <a:r>
              <a:rPr lang="tr-TR" dirty="0"/>
              <a:t>Doğru Sınır Nasıl Koyulur?</a:t>
            </a:r>
          </a:p>
        </p:txBody>
      </p:sp>
      <p:sp>
        <p:nvSpPr>
          <p:cNvPr id="3" name="2 İçerik Yer Tutucusu"/>
          <p:cNvSpPr>
            <a:spLocks noGrp="1"/>
          </p:cNvSpPr>
          <p:nvPr>
            <p:ph idx="1"/>
          </p:nvPr>
        </p:nvSpPr>
        <p:spPr>
          <a:xfrm>
            <a:off x="882613" y="1600201"/>
            <a:ext cx="10702804" cy="4114815"/>
          </a:xfrm>
        </p:spPr>
        <p:txBody>
          <a:bodyPr>
            <a:normAutofit fontScale="85000" lnSpcReduction="20000"/>
          </a:bodyPr>
          <a:lstStyle/>
          <a:p>
            <a:pPr marL="45720" indent="0">
              <a:buNone/>
            </a:pPr>
            <a:r>
              <a:rPr lang="tr-TR" sz="3300" dirty="0"/>
              <a:t>Okul psikolojik danışmanına siyah kıyafetler yüzünden yaşananları anlattılar. </a:t>
            </a:r>
          </a:p>
          <a:p>
            <a:pPr marL="45720" indent="0">
              <a:buNone/>
            </a:pPr>
            <a:r>
              <a:rPr lang="tr-TR" sz="3300" dirty="0"/>
              <a:t>Psikolojik Danışman: «Ela kendini keşfetme sürecinde. Yeni şeyler denemek, yeni roller üstlenmek, yeni tarzlar uygulaması çok normal»</a:t>
            </a:r>
          </a:p>
          <a:p>
            <a:pPr marL="45720" indent="0">
              <a:buNone/>
            </a:pPr>
            <a:r>
              <a:rPr lang="tr-TR" sz="3300" dirty="0"/>
              <a:t>Baba: «Ama bu aylarca sürdü.»</a:t>
            </a:r>
          </a:p>
          <a:p>
            <a:pPr marL="45720" indent="0">
              <a:buNone/>
            </a:pPr>
            <a:r>
              <a:rPr lang="tr-TR" sz="3300" dirty="0"/>
              <a:t>Anne: «Evet ve çok korktuk, kendisine zarar verebilecek gruplara karışmış olabilir diye düşündük»</a:t>
            </a:r>
          </a:p>
          <a:p>
            <a:pPr marL="45720" lvl="0" indent="0">
              <a:buNone/>
            </a:pPr>
            <a:r>
              <a:rPr lang="tr-TR" sz="3300" dirty="0"/>
              <a:t>Psikolojik Danışman: «Peki ona bu kıyafetleri neden tercih ettiğini sordunuz mu? </a:t>
            </a:r>
            <a:r>
              <a:rPr lang="tr-TR" sz="3300" dirty="0">
                <a:solidFill>
                  <a:prstClr val="black"/>
                </a:solidFill>
              </a:rPr>
              <a:t>»</a:t>
            </a:r>
          </a:p>
          <a:p>
            <a:pPr marL="45720" indent="0">
              <a:buNone/>
            </a:pPr>
            <a:r>
              <a:rPr lang="tr-TR" sz="3300" dirty="0"/>
              <a:t>Anne ve Baba : «Sormadık»</a:t>
            </a:r>
          </a:p>
          <a:p>
            <a:pPr marL="45720" indent="0">
              <a:buNone/>
            </a:pPr>
            <a:endParaRPr lang="tr-TR" sz="3300" dirty="0"/>
          </a:p>
          <a:p>
            <a:pPr marL="45720" indent="0">
              <a:buNone/>
            </a:pPr>
            <a:endParaRPr lang="tr-TR" sz="3300" dirty="0"/>
          </a:p>
        </p:txBody>
      </p:sp>
    </p:spTree>
    <p:extLst>
      <p:ext uri="{BB962C8B-B14F-4D97-AF65-F5344CB8AC3E}">
        <p14:creationId xmlns:p14="http://schemas.microsoft.com/office/powerpoint/2010/main" val="28038772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5097455" y="274638"/>
            <a:ext cx="6487962" cy="796908"/>
          </a:xfrm>
        </p:spPr>
        <p:txBody>
          <a:bodyPr/>
          <a:lstStyle/>
          <a:p>
            <a:r>
              <a:rPr lang="tr-TR" dirty="0"/>
              <a:t>Doğru Sınır Nasıl Koyulur?</a:t>
            </a:r>
          </a:p>
        </p:txBody>
      </p:sp>
      <p:sp>
        <p:nvSpPr>
          <p:cNvPr id="3" name="2 İçerik Yer Tutucusu"/>
          <p:cNvSpPr>
            <a:spLocks noGrp="1"/>
          </p:cNvSpPr>
          <p:nvPr>
            <p:ph idx="1"/>
          </p:nvPr>
        </p:nvSpPr>
        <p:spPr>
          <a:xfrm>
            <a:off x="882613" y="1600201"/>
            <a:ext cx="10702804" cy="4114815"/>
          </a:xfrm>
        </p:spPr>
        <p:txBody>
          <a:bodyPr>
            <a:normAutofit/>
          </a:bodyPr>
          <a:lstStyle/>
          <a:p>
            <a:pPr marL="45720" indent="0" algn="just">
              <a:buNone/>
            </a:pPr>
            <a:r>
              <a:rPr lang="tr-TR" sz="2800" dirty="0"/>
              <a:t>Ela sadece siyah giyinmeyi sevdiğini ve en yakın arkadaşlarıyla birlikte aynı renklerde giymenin hoşuna gittiğini söyledi. </a:t>
            </a:r>
          </a:p>
          <a:p>
            <a:pPr marL="45720" indent="0" algn="just">
              <a:buNone/>
            </a:pPr>
            <a:r>
              <a:rPr lang="tr-TR" sz="2800" dirty="0"/>
              <a:t>Aile Ela’dan özür diledi. İki hafta sonra Ela artık siyah giymekten kendiliğinden vazgeçmişti. </a:t>
            </a:r>
          </a:p>
          <a:p>
            <a:pPr marL="45720" indent="0" algn="just">
              <a:buNone/>
            </a:pPr>
            <a:endParaRPr lang="tr-TR" sz="2800" dirty="0"/>
          </a:p>
          <a:p>
            <a:pPr marL="45720" indent="0" algn="just">
              <a:buNone/>
            </a:pPr>
            <a:r>
              <a:rPr lang="tr-TR" sz="2800" i="1" dirty="0"/>
              <a:t>Örnekte görüldüğü gibi gereksiz sınır kullanımı işleri daha da kötüleştirdi. Çözüm aslında çok basitti. İletişim kurmak ve kızlarının dünyasını anlamaya çalışmaktı. </a:t>
            </a:r>
          </a:p>
          <a:p>
            <a:pPr marL="45720" indent="0">
              <a:buNone/>
            </a:pPr>
            <a:endParaRPr lang="tr-TR" sz="3300" dirty="0"/>
          </a:p>
        </p:txBody>
      </p:sp>
    </p:spTree>
    <p:extLst>
      <p:ext uri="{BB962C8B-B14F-4D97-AF65-F5344CB8AC3E}">
        <p14:creationId xmlns:p14="http://schemas.microsoft.com/office/powerpoint/2010/main" val="28502675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5097455" y="274638"/>
            <a:ext cx="6487962" cy="796908"/>
          </a:xfrm>
        </p:spPr>
        <p:txBody>
          <a:bodyPr/>
          <a:lstStyle/>
          <a:p>
            <a:r>
              <a:rPr lang="tr-TR" dirty="0"/>
              <a:t>Doğru Sınır Nasıl Koyulur?</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570439215"/>
              </p:ext>
            </p:extLst>
          </p:nvPr>
        </p:nvGraphicFramePr>
        <p:xfrm>
          <a:off x="882650" y="1600200"/>
          <a:ext cx="10702925"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700113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5097455" y="274638"/>
            <a:ext cx="6487962" cy="796908"/>
          </a:xfrm>
        </p:spPr>
        <p:txBody>
          <a:bodyPr/>
          <a:lstStyle/>
          <a:p>
            <a:r>
              <a:rPr lang="tr-TR" dirty="0"/>
              <a:t>Doğru Sınır Nasıl Koyulur?</a:t>
            </a:r>
          </a:p>
        </p:txBody>
      </p:sp>
      <p:sp>
        <p:nvSpPr>
          <p:cNvPr id="3" name="2 İçerik Yer Tutucusu"/>
          <p:cNvSpPr>
            <a:spLocks noGrp="1"/>
          </p:cNvSpPr>
          <p:nvPr>
            <p:ph idx="1"/>
          </p:nvPr>
        </p:nvSpPr>
        <p:spPr>
          <a:xfrm>
            <a:off x="882613" y="1600201"/>
            <a:ext cx="10702804" cy="4114815"/>
          </a:xfrm>
        </p:spPr>
        <p:txBody>
          <a:bodyPr>
            <a:normAutofit/>
          </a:bodyPr>
          <a:lstStyle/>
          <a:p>
            <a:pPr algn="just"/>
            <a:r>
              <a:rPr lang="tr-TR" sz="2800" dirty="0"/>
              <a:t>Sınırlar ifade edilirken çocuğa kabul edilmeyecek davranışların nelerden oluştuğu ve bunların yerine hangi alternatif davranışları kabul ettiğini açıkça söylenmeli, ve duygusunun anlaşıldığı belirten ifadeler kullanılmalıdır. </a:t>
            </a:r>
          </a:p>
          <a:p>
            <a:pPr marL="45720" indent="0">
              <a:buNone/>
            </a:pPr>
            <a:endParaRPr lang="tr-TR" dirty="0"/>
          </a:p>
        </p:txBody>
      </p:sp>
    </p:spTree>
    <p:extLst>
      <p:ext uri="{BB962C8B-B14F-4D97-AF65-F5344CB8AC3E}">
        <p14:creationId xmlns:p14="http://schemas.microsoft.com/office/powerpoint/2010/main" val="20744378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5097455" y="274638"/>
            <a:ext cx="6487962" cy="796908"/>
          </a:xfrm>
        </p:spPr>
        <p:txBody>
          <a:bodyPr/>
          <a:lstStyle/>
          <a:p>
            <a:r>
              <a:rPr lang="tr-TR" dirty="0"/>
              <a:t>Doğru Sınır Nasıl Koyulur?</a:t>
            </a:r>
          </a:p>
        </p:txBody>
      </p:sp>
      <p:sp>
        <p:nvSpPr>
          <p:cNvPr id="3" name="2 İçerik Yer Tutucusu"/>
          <p:cNvSpPr>
            <a:spLocks noGrp="1"/>
          </p:cNvSpPr>
          <p:nvPr>
            <p:ph idx="1"/>
          </p:nvPr>
        </p:nvSpPr>
        <p:spPr>
          <a:xfrm>
            <a:off x="882613" y="1600201"/>
            <a:ext cx="10702804" cy="4114815"/>
          </a:xfrm>
        </p:spPr>
        <p:txBody>
          <a:bodyPr>
            <a:normAutofit fontScale="85000" lnSpcReduction="10000"/>
          </a:bodyPr>
          <a:lstStyle/>
          <a:p>
            <a:pPr marL="502920" indent="-457200" algn="just">
              <a:buFont typeface="+mj-lt"/>
              <a:buAutoNum type="arabicPeriod"/>
            </a:pPr>
            <a:r>
              <a:rPr lang="tr-TR" sz="3300" dirty="0"/>
              <a:t>Ebeveyn çocuğunun isteğini anlayarak bunu </a:t>
            </a:r>
            <a:r>
              <a:rPr lang="tr-TR" sz="3300" b="1" dirty="0">
                <a:solidFill>
                  <a:srgbClr val="FF0000"/>
                </a:solidFill>
              </a:rPr>
              <a:t>basit</a:t>
            </a:r>
            <a:r>
              <a:rPr lang="tr-TR" sz="3300" dirty="0"/>
              <a:t> şekilde açıklar: Keşke bu gece sinemaya gidebilseydin.</a:t>
            </a:r>
          </a:p>
          <a:p>
            <a:pPr marL="502920" indent="-457200" algn="just">
              <a:buFont typeface="+mj-lt"/>
              <a:buAutoNum type="arabicPeriod"/>
            </a:pPr>
            <a:r>
              <a:rPr lang="tr-TR" sz="3300" dirty="0"/>
              <a:t>Ebeveyn spesifik bir davranış hakkındaki sınırları </a:t>
            </a:r>
            <a:r>
              <a:rPr lang="tr-TR" sz="3300" b="1" dirty="0">
                <a:solidFill>
                  <a:srgbClr val="FF0000"/>
                </a:solidFill>
              </a:rPr>
              <a:t>açıkça</a:t>
            </a:r>
            <a:r>
              <a:rPr lang="tr-TR" sz="3300" dirty="0"/>
              <a:t> ifade eder: Ertesi gün okul varsa o akşam sinemaya gitmemek evimizin kuralıdır.</a:t>
            </a:r>
          </a:p>
          <a:p>
            <a:pPr marL="502920" indent="-457200" algn="just">
              <a:buFont typeface="+mj-lt"/>
              <a:buAutoNum type="arabicPeriod"/>
            </a:pPr>
            <a:r>
              <a:rPr lang="tr-TR" sz="3300" dirty="0"/>
              <a:t>Ebeveyn isteğin en azından kısmen gerçekleşebileceği durumları </a:t>
            </a:r>
            <a:r>
              <a:rPr lang="tr-TR" sz="3300" b="1" dirty="0">
                <a:solidFill>
                  <a:srgbClr val="FF0000"/>
                </a:solidFill>
              </a:rPr>
              <a:t>örnek </a:t>
            </a:r>
            <a:r>
              <a:rPr lang="tr-TR" sz="3300" dirty="0"/>
              <a:t>gösterir : Cuma ve cumartesi geceleri sinemaya gidebilirsin.</a:t>
            </a:r>
          </a:p>
          <a:p>
            <a:pPr marL="502920" indent="-457200" algn="just">
              <a:buFont typeface="+mj-lt"/>
              <a:buAutoNum type="arabicPeriod"/>
            </a:pPr>
            <a:r>
              <a:rPr lang="tr-TR" sz="3300" dirty="0"/>
              <a:t>Ebeveyn sınır konmasından kaynaklanan itirazları ifade etmeleri için çocuğa yardım eder ve </a:t>
            </a:r>
            <a:r>
              <a:rPr lang="tr-TR" sz="3300" b="1" dirty="0" err="1">
                <a:solidFill>
                  <a:srgbClr val="FF0000"/>
                </a:solidFill>
              </a:rPr>
              <a:t>empatik</a:t>
            </a:r>
            <a:r>
              <a:rPr lang="tr-TR" sz="3300" b="1" dirty="0">
                <a:solidFill>
                  <a:srgbClr val="FF0000"/>
                </a:solidFill>
              </a:rPr>
              <a:t> ifadeler </a:t>
            </a:r>
            <a:r>
              <a:rPr lang="tr-TR" sz="3300" dirty="0"/>
              <a:t>kullanır : Bu kuraldan hoşlanmadığın çok açık. Böyle bir kuralın olmamasını istiyorsun.</a:t>
            </a:r>
          </a:p>
          <a:p>
            <a:pPr marL="45720" indent="0">
              <a:buNone/>
            </a:pPr>
            <a:endParaRPr lang="tr-TR" dirty="0"/>
          </a:p>
        </p:txBody>
      </p:sp>
    </p:spTree>
    <p:extLst>
      <p:ext uri="{BB962C8B-B14F-4D97-AF65-F5344CB8AC3E}">
        <p14:creationId xmlns:p14="http://schemas.microsoft.com/office/powerpoint/2010/main" val="12978742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4657427" y="274638"/>
            <a:ext cx="6927990" cy="796908"/>
          </a:xfrm>
        </p:spPr>
        <p:txBody>
          <a:bodyPr>
            <a:normAutofit/>
          </a:bodyPr>
          <a:lstStyle/>
          <a:p>
            <a:r>
              <a:rPr lang="tr-TR" dirty="0"/>
              <a:t>Esnek Sınırlar</a:t>
            </a:r>
          </a:p>
        </p:txBody>
      </p:sp>
      <p:sp>
        <p:nvSpPr>
          <p:cNvPr id="3" name="2 İçerik Yer Tutucusu"/>
          <p:cNvSpPr>
            <a:spLocks noGrp="1"/>
          </p:cNvSpPr>
          <p:nvPr>
            <p:ph idx="1"/>
          </p:nvPr>
        </p:nvSpPr>
        <p:spPr>
          <a:xfrm>
            <a:off x="882613" y="1844824"/>
            <a:ext cx="10702804" cy="4114815"/>
          </a:xfrm>
        </p:spPr>
        <p:txBody>
          <a:bodyPr>
            <a:normAutofit/>
          </a:bodyPr>
          <a:lstStyle/>
          <a:p>
            <a:pPr algn="just"/>
            <a:r>
              <a:rPr lang="tr-TR" sz="2800" dirty="0"/>
              <a:t>Ergenlerin sınırlarını düzenlemek, özgürlük ve sorumluluk arasında bir </a:t>
            </a:r>
            <a:r>
              <a:rPr lang="tr-TR" sz="2800" b="1" dirty="0">
                <a:solidFill>
                  <a:srgbClr val="FF0000"/>
                </a:solidFill>
              </a:rPr>
              <a:t>denge</a:t>
            </a:r>
            <a:r>
              <a:rPr lang="tr-TR" sz="2800" dirty="0"/>
              <a:t> sağlamaktır. </a:t>
            </a:r>
          </a:p>
          <a:p>
            <a:pPr algn="just"/>
            <a:r>
              <a:rPr lang="tr-TR" sz="2800" dirty="0"/>
              <a:t>Esnek sınırlar belirsiz sınırlar anlamına gelmez, sınırlar kesindir yalnızca ergenin o sınırlar içinde keşfetmesini yaşama esnekliğine ihtiyacı vardır. </a:t>
            </a:r>
          </a:p>
          <a:p>
            <a:pPr algn="just"/>
            <a:r>
              <a:rPr lang="tr-TR" sz="2800" dirty="0"/>
              <a:t>Büyüme ve keşif sürecinde olan ergenin sınırlar içindeki durumu göz önüne alınarak sınırlarda bazı düzenlemeler yapılabilir. </a:t>
            </a:r>
          </a:p>
          <a:p>
            <a:pPr marL="0" indent="0">
              <a:buNone/>
            </a:pPr>
            <a:endParaRPr lang="tr-TR" dirty="0"/>
          </a:p>
        </p:txBody>
      </p:sp>
    </p:spTree>
    <p:extLst>
      <p:ext uri="{BB962C8B-B14F-4D97-AF65-F5344CB8AC3E}">
        <p14:creationId xmlns:p14="http://schemas.microsoft.com/office/powerpoint/2010/main" val="15863448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4657427" y="274638"/>
            <a:ext cx="6927990" cy="796908"/>
          </a:xfrm>
        </p:spPr>
        <p:txBody>
          <a:bodyPr>
            <a:normAutofit/>
          </a:bodyPr>
          <a:lstStyle/>
          <a:p>
            <a:r>
              <a:rPr lang="tr-TR" dirty="0"/>
              <a:t>Esnek Sınırlar</a:t>
            </a:r>
          </a:p>
        </p:txBody>
      </p:sp>
      <p:sp>
        <p:nvSpPr>
          <p:cNvPr id="3" name="2 İçerik Yer Tutucusu"/>
          <p:cNvSpPr>
            <a:spLocks noGrp="1"/>
          </p:cNvSpPr>
          <p:nvPr>
            <p:ph idx="1"/>
          </p:nvPr>
        </p:nvSpPr>
        <p:spPr>
          <a:xfrm>
            <a:off x="882613" y="1600201"/>
            <a:ext cx="10702804" cy="2476871"/>
          </a:xfrm>
        </p:spPr>
        <p:txBody>
          <a:bodyPr>
            <a:normAutofit fontScale="92500" lnSpcReduction="20000"/>
          </a:bodyPr>
          <a:lstStyle/>
          <a:p>
            <a:pPr marL="0" indent="0" algn="just">
              <a:buNone/>
            </a:pPr>
            <a:endParaRPr lang="tr-TR" sz="2800" dirty="0"/>
          </a:p>
          <a:p>
            <a:pPr algn="just"/>
            <a:r>
              <a:rPr lang="tr-TR" sz="3000" dirty="0"/>
              <a:t>15 yaşındaki Kübra arkadaşlarıyla şehirlerine 1 saat olan başka bir şehre gitmek istiyordu.  Daha önce hiç evden bu kadar uzağa gitmemişti. Aile endişeliydi. </a:t>
            </a:r>
          </a:p>
          <a:p>
            <a:pPr marL="0" indent="0" algn="just">
              <a:buNone/>
            </a:pPr>
            <a:endParaRPr lang="tr-TR" sz="2800" dirty="0"/>
          </a:p>
          <a:p>
            <a:pPr marL="0" indent="0" algn="just">
              <a:buNone/>
            </a:pPr>
            <a:r>
              <a:rPr lang="tr-TR" sz="2800" dirty="0"/>
              <a:t> </a:t>
            </a:r>
            <a:endParaRPr lang="tr-TR" dirty="0"/>
          </a:p>
        </p:txBody>
      </p:sp>
    </p:spTree>
    <p:extLst>
      <p:ext uri="{BB962C8B-B14F-4D97-AF65-F5344CB8AC3E}">
        <p14:creationId xmlns:p14="http://schemas.microsoft.com/office/powerpoint/2010/main" val="25102405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4657427" y="274638"/>
            <a:ext cx="6927990" cy="796908"/>
          </a:xfrm>
        </p:spPr>
        <p:txBody>
          <a:bodyPr>
            <a:normAutofit/>
          </a:bodyPr>
          <a:lstStyle/>
          <a:p>
            <a:r>
              <a:rPr lang="tr-TR" dirty="0"/>
              <a:t>Esnek Sınırlar</a:t>
            </a:r>
          </a:p>
        </p:txBody>
      </p:sp>
      <p:sp>
        <p:nvSpPr>
          <p:cNvPr id="3" name="2 İçerik Yer Tutucusu"/>
          <p:cNvSpPr>
            <a:spLocks noGrp="1"/>
          </p:cNvSpPr>
          <p:nvPr>
            <p:ph idx="1"/>
          </p:nvPr>
        </p:nvSpPr>
        <p:spPr>
          <a:xfrm>
            <a:off x="768995" y="2852936"/>
            <a:ext cx="10702804" cy="2476871"/>
          </a:xfrm>
        </p:spPr>
        <p:txBody>
          <a:bodyPr>
            <a:normAutofit/>
          </a:bodyPr>
          <a:lstStyle/>
          <a:p>
            <a:pPr marL="0" indent="0" algn="just">
              <a:buNone/>
            </a:pPr>
            <a:endParaRPr lang="tr-TR" sz="2800" dirty="0"/>
          </a:p>
          <a:p>
            <a:pPr marL="0" indent="0" algn="just">
              <a:buNone/>
            </a:pPr>
            <a:r>
              <a:rPr lang="tr-TR" sz="2800" dirty="0"/>
              <a:t>				</a:t>
            </a:r>
            <a:r>
              <a:rPr lang="tr-TR" sz="2800" b="1" dirty="0">
                <a:solidFill>
                  <a:schemeClr val="tx2"/>
                </a:solidFill>
              </a:rPr>
              <a:t>Siz olsaydınız ne yapardınız?</a:t>
            </a:r>
          </a:p>
          <a:p>
            <a:pPr marL="0" indent="0" algn="just">
              <a:buNone/>
            </a:pPr>
            <a:endParaRPr lang="tr-TR" sz="2800" dirty="0"/>
          </a:p>
          <a:p>
            <a:pPr marL="0" indent="0" algn="just">
              <a:buNone/>
            </a:pPr>
            <a:r>
              <a:rPr lang="tr-TR" sz="2800" dirty="0"/>
              <a:t> </a:t>
            </a:r>
            <a:endParaRPr lang="tr-TR" dirty="0"/>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7907" y="1556792"/>
            <a:ext cx="2160240" cy="2201257"/>
          </a:xfrm>
          <a:prstGeom prst="rect">
            <a:avLst/>
          </a:prstGeom>
        </p:spPr>
      </p:pic>
    </p:spTree>
    <p:extLst>
      <p:ext uri="{BB962C8B-B14F-4D97-AF65-F5344CB8AC3E}">
        <p14:creationId xmlns:p14="http://schemas.microsoft.com/office/powerpoint/2010/main" val="503144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5097455" y="274638"/>
            <a:ext cx="6487962" cy="796908"/>
          </a:xfrm>
        </p:spPr>
        <p:txBody>
          <a:bodyPr/>
          <a:lstStyle/>
          <a:p>
            <a:r>
              <a:rPr lang="tr-TR" dirty="0"/>
              <a:t>Sınır Koyma Nedir?</a:t>
            </a:r>
          </a:p>
        </p:txBody>
      </p:sp>
      <p:sp>
        <p:nvSpPr>
          <p:cNvPr id="3" name="2 İçerik Yer Tutucusu"/>
          <p:cNvSpPr>
            <a:spLocks noGrp="1"/>
          </p:cNvSpPr>
          <p:nvPr>
            <p:ph idx="1"/>
          </p:nvPr>
        </p:nvSpPr>
        <p:spPr>
          <a:xfrm>
            <a:off x="2065139" y="2492896"/>
            <a:ext cx="9736302" cy="2115000"/>
          </a:xfrm>
        </p:spPr>
        <p:txBody>
          <a:bodyPr>
            <a:normAutofit/>
          </a:bodyPr>
          <a:lstStyle/>
          <a:p>
            <a:pPr algn="just"/>
            <a:r>
              <a:rPr lang="tr-TR" sz="2600" dirty="0">
                <a:solidFill>
                  <a:srgbClr val="222222"/>
                </a:solidFill>
              </a:rPr>
              <a:t>Sınır koymak ebeveynlerin çocuklara </a:t>
            </a:r>
            <a:r>
              <a:rPr lang="tr-TR" sz="2600" b="1" dirty="0">
                <a:solidFill>
                  <a:srgbClr val="FF0000"/>
                </a:solidFill>
              </a:rPr>
              <a:t>ne yapması gerektiğini </a:t>
            </a:r>
            <a:r>
              <a:rPr lang="tr-TR" sz="2800" b="1" dirty="0">
                <a:solidFill>
                  <a:srgbClr val="FF0000"/>
                </a:solidFill>
              </a:rPr>
              <a:t>söylemesi</a:t>
            </a:r>
            <a:r>
              <a:rPr lang="tr-TR" sz="2600" b="1" dirty="0">
                <a:solidFill>
                  <a:srgbClr val="FF0000"/>
                </a:solidFill>
              </a:rPr>
              <a:t> değildir.</a:t>
            </a:r>
            <a:r>
              <a:rPr lang="tr-TR" sz="2600" dirty="0">
                <a:solidFill>
                  <a:srgbClr val="222222"/>
                </a:solidFill>
              </a:rPr>
              <a:t>  </a:t>
            </a:r>
            <a:endParaRPr lang="tr-TR" dirty="0"/>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939" y="1844824"/>
            <a:ext cx="1432523" cy="2475040"/>
          </a:xfrm>
          <a:prstGeom prst="rect">
            <a:avLst/>
          </a:prstGeom>
        </p:spPr>
      </p:pic>
    </p:spTree>
    <p:extLst>
      <p:ext uri="{BB962C8B-B14F-4D97-AF65-F5344CB8AC3E}">
        <p14:creationId xmlns:p14="http://schemas.microsoft.com/office/powerpoint/2010/main" val="1029629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4657427" y="274638"/>
            <a:ext cx="6927990" cy="796908"/>
          </a:xfrm>
        </p:spPr>
        <p:txBody>
          <a:bodyPr>
            <a:normAutofit/>
          </a:bodyPr>
          <a:lstStyle/>
          <a:p>
            <a:r>
              <a:rPr lang="tr-TR" dirty="0"/>
              <a:t>Esnek Sınırlar</a:t>
            </a:r>
          </a:p>
        </p:txBody>
      </p:sp>
      <p:sp>
        <p:nvSpPr>
          <p:cNvPr id="3" name="2 İçerik Yer Tutucusu"/>
          <p:cNvSpPr>
            <a:spLocks noGrp="1"/>
          </p:cNvSpPr>
          <p:nvPr>
            <p:ph idx="1"/>
          </p:nvPr>
        </p:nvSpPr>
        <p:spPr>
          <a:xfrm>
            <a:off x="882613" y="1600201"/>
            <a:ext cx="10702804" cy="4205063"/>
          </a:xfrm>
        </p:spPr>
        <p:txBody>
          <a:bodyPr>
            <a:normAutofit/>
          </a:bodyPr>
          <a:lstStyle/>
          <a:p>
            <a:pPr algn="just"/>
            <a:r>
              <a:rPr lang="tr-TR" sz="2800" dirty="0"/>
              <a:t>Aile artık büyüdüğünü ve onu 1 saatlik mesafede bir yere gönderebileceklerini düşündüler. Fakat bazı sınırlamalar getirdiler.</a:t>
            </a:r>
          </a:p>
          <a:p>
            <a:pPr algn="just"/>
            <a:r>
              <a:rPr lang="tr-TR" sz="2800" dirty="0"/>
              <a:t>«</a:t>
            </a:r>
            <a:r>
              <a:rPr lang="tr-TR" sz="2800" i="1" dirty="0"/>
              <a:t>İçimiz rahat olsun diye bazı kurallar koyacağız. Birincisi arkadaşlarını tanımak istiyoruz. İkincisi, 21.15’e kadar eve dönmeni istiyoruz</a:t>
            </a:r>
            <a:r>
              <a:rPr lang="tr-TR" sz="2800" dirty="0"/>
              <a:t>»</a:t>
            </a:r>
          </a:p>
          <a:p>
            <a:pPr algn="just"/>
            <a:r>
              <a:rPr lang="tr-TR" sz="2800" dirty="0"/>
              <a:t>Kübra bütün arkadaşlarının saat 22.00’ye kadar dışarıda kaldığını o saate kadar dışarıda kalmak istediğini söyledi.</a:t>
            </a:r>
          </a:p>
          <a:p>
            <a:pPr algn="just"/>
            <a:r>
              <a:rPr lang="tr-TR" sz="2800" dirty="0"/>
              <a:t>Buna karşın ailesi bir süre daha şuan belirlenen saate kadar eve gelmesi gerektiğini eğer bir sorun yaşanmazsa dışarıda kalma süresini uzatabileceklerini söyledi. </a:t>
            </a:r>
          </a:p>
          <a:p>
            <a:pPr algn="just"/>
            <a:endParaRPr lang="tr-TR" sz="2800" dirty="0"/>
          </a:p>
          <a:p>
            <a:pPr algn="just"/>
            <a:endParaRPr lang="tr-TR" sz="2800" dirty="0"/>
          </a:p>
          <a:p>
            <a:pPr algn="just"/>
            <a:endParaRPr lang="tr-TR" sz="2800" dirty="0"/>
          </a:p>
          <a:p>
            <a:pPr algn="just"/>
            <a:endParaRPr lang="tr-TR" sz="2800" dirty="0"/>
          </a:p>
          <a:p>
            <a:endParaRPr lang="tr-TR" dirty="0"/>
          </a:p>
        </p:txBody>
      </p:sp>
    </p:spTree>
    <p:extLst>
      <p:ext uri="{BB962C8B-B14F-4D97-AF65-F5344CB8AC3E}">
        <p14:creationId xmlns:p14="http://schemas.microsoft.com/office/powerpoint/2010/main" val="40496646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4657427" y="274638"/>
            <a:ext cx="6927990" cy="796908"/>
          </a:xfrm>
        </p:spPr>
        <p:txBody>
          <a:bodyPr>
            <a:normAutofit fontScale="90000"/>
          </a:bodyPr>
          <a:lstStyle/>
          <a:p>
            <a:r>
              <a:rPr lang="tr-TR" dirty="0"/>
              <a:t>Karar Vermede Söz Sahibi Olma </a:t>
            </a:r>
          </a:p>
        </p:txBody>
      </p:sp>
      <p:sp>
        <p:nvSpPr>
          <p:cNvPr id="3" name="2 İçerik Yer Tutucusu"/>
          <p:cNvSpPr>
            <a:spLocks noGrp="1"/>
          </p:cNvSpPr>
          <p:nvPr>
            <p:ph idx="1"/>
          </p:nvPr>
        </p:nvSpPr>
        <p:spPr>
          <a:xfrm>
            <a:off x="882613" y="1600201"/>
            <a:ext cx="10702804" cy="4114815"/>
          </a:xfrm>
        </p:spPr>
        <p:txBody>
          <a:bodyPr>
            <a:normAutofit/>
          </a:bodyPr>
          <a:lstStyle/>
          <a:p>
            <a:pPr algn="just"/>
            <a:r>
              <a:rPr lang="tr-TR" sz="2800" dirty="0"/>
              <a:t>Ergenler kendileri için konan kurallarda söz sahibi olmak isterler. Bunun anlamı kuralları onların koyması değil iş birlikçi kural koymadır. Kural koyma sürecinde onların da fikrini alır, kuralların sebebini anlatır ve fikirlerini ciddiye alırız. </a:t>
            </a:r>
          </a:p>
          <a:p>
            <a:endParaRPr lang="tr-TR" dirty="0"/>
          </a:p>
        </p:txBody>
      </p:sp>
    </p:spTree>
    <p:extLst>
      <p:ext uri="{BB962C8B-B14F-4D97-AF65-F5344CB8AC3E}">
        <p14:creationId xmlns:p14="http://schemas.microsoft.com/office/powerpoint/2010/main" val="36742533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4657427" y="274638"/>
            <a:ext cx="6927990" cy="796908"/>
          </a:xfrm>
        </p:spPr>
        <p:txBody>
          <a:bodyPr>
            <a:normAutofit fontScale="90000"/>
          </a:bodyPr>
          <a:lstStyle/>
          <a:p>
            <a:r>
              <a:rPr lang="tr-TR" dirty="0"/>
              <a:t>Karar Vermede Söz Sahibi Olma </a:t>
            </a:r>
          </a:p>
        </p:txBody>
      </p:sp>
      <p:sp>
        <p:nvSpPr>
          <p:cNvPr id="3" name="2 İçerik Yer Tutucusu"/>
          <p:cNvSpPr>
            <a:spLocks noGrp="1"/>
          </p:cNvSpPr>
          <p:nvPr>
            <p:ph idx="1"/>
          </p:nvPr>
        </p:nvSpPr>
        <p:spPr>
          <a:xfrm>
            <a:off x="882613" y="1600201"/>
            <a:ext cx="10702804" cy="4114815"/>
          </a:xfrm>
        </p:spPr>
        <p:txBody>
          <a:bodyPr>
            <a:normAutofit/>
          </a:bodyPr>
          <a:lstStyle/>
          <a:p>
            <a:pPr algn="just"/>
            <a:r>
              <a:rPr lang="tr-TR" sz="2800" dirty="0"/>
              <a:t>16 Yaşındaki Tolga okuldan sonra arkadaşlarını eve davet etmeyi seviyordu. Bahçede basket oynayıp, sohbet ediyorlardı. Karınları acıkınca da mutfaktan bir şeyler atıştırıp mutfağı pis bırakıyorlardı. </a:t>
            </a:r>
          </a:p>
          <a:p>
            <a:pPr marL="0" indent="0" algn="just">
              <a:buNone/>
            </a:pPr>
            <a:r>
              <a:rPr lang="tr-TR" sz="2800" dirty="0"/>
              <a:t>    Tolga’nın ailesi bu duruma kızmaya başlamışlardı. Akşam eve  geldiklerinde mutfak boş bardaklar kirli tabaklarla dolu oluyordu. </a:t>
            </a:r>
            <a:endParaRPr lang="tr-TR" dirty="0"/>
          </a:p>
        </p:txBody>
      </p:sp>
    </p:spTree>
    <p:extLst>
      <p:ext uri="{BB962C8B-B14F-4D97-AF65-F5344CB8AC3E}">
        <p14:creationId xmlns:p14="http://schemas.microsoft.com/office/powerpoint/2010/main" val="31057221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4657427" y="274638"/>
            <a:ext cx="6927990" cy="796908"/>
          </a:xfrm>
        </p:spPr>
        <p:txBody>
          <a:bodyPr>
            <a:normAutofit fontScale="90000"/>
          </a:bodyPr>
          <a:lstStyle/>
          <a:p>
            <a:r>
              <a:rPr lang="tr-TR" dirty="0"/>
              <a:t>Karar Vermede Söz Sahibi Olma </a:t>
            </a:r>
          </a:p>
        </p:txBody>
      </p:sp>
      <p:sp>
        <p:nvSpPr>
          <p:cNvPr id="3" name="2 İçerik Yer Tutucusu"/>
          <p:cNvSpPr>
            <a:spLocks noGrp="1"/>
          </p:cNvSpPr>
          <p:nvPr>
            <p:ph idx="1"/>
          </p:nvPr>
        </p:nvSpPr>
        <p:spPr>
          <a:xfrm>
            <a:off x="768995" y="1988840"/>
            <a:ext cx="8496944" cy="2430032"/>
          </a:xfrm>
        </p:spPr>
        <p:txBody>
          <a:bodyPr>
            <a:normAutofit lnSpcReduction="10000"/>
          </a:bodyPr>
          <a:lstStyle/>
          <a:p>
            <a:pPr marL="0" indent="0" algn="just">
              <a:buNone/>
            </a:pPr>
            <a:endParaRPr lang="tr-TR" sz="2800" dirty="0"/>
          </a:p>
          <a:p>
            <a:pPr marL="0" indent="0" algn="just">
              <a:buNone/>
            </a:pPr>
            <a:endParaRPr lang="tr-TR" sz="2800" dirty="0"/>
          </a:p>
          <a:p>
            <a:pPr marL="0" indent="0" algn="just">
              <a:buNone/>
            </a:pPr>
            <a:r>
              <a:rPr lang="tr-TR" sz="2800" dirty="0"/>
              <a:t>				</a:t>
            </a:r>
          </a:p>
          <a:p>
            <a:pPr marL="0" indent="0" algn="just">
              <a:buNone/>
            </a:pPr>
            <a:r>
              <a:rPr lang="tr-TR" sz="2800" b="1" dirty="0">
                <a:solidFill>
                  <a:schemeClr val="tx2"/>
                </a:solidFill>
              </a:rPr>
              <a:t>				Siz olsanız ne yapardınız?</a:t>
            </a:r>
          </a:p>
          <a:p>
            <a:pPr marL="0" indent="0" algn="just">
              <a:buNone/>
            </a:pPr>
            <a:r>
              <a:rPr lang="tr-TR" sz="2800" dirty="0"/>
              <a:t> </a:t>
            </a:r>
            <a:endParaRPr lang="tr-TR" dirty="0"/>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7907" y="1556792"/>
            <a:ext cx="2160240" cy="2201257"/>
          </a:xfrm>
          <a:prstGeom prst="rect">
            <a:avLst/>
          </a:prstGeom>
        </p:spPr>
      </p:pic>
    </p:spTree>
    <p:extLst>
      <p:ext uri="{BB962C8B-B14F-4D97-AF65-F5344CB8AC3E}">
        <p14:creationId xmlns:p14="http://schemas.microsoft.com/office/powerpoint/2010/main" val="18851417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4657427" y="274638"/>
            <a:ext cx="6927990" cy="796908"/>
          </a:xfrm>
        </p:spPr>
        <p:txBody>
          <a:bodyPr>
            <a:normAutofit fontScale="90000"/>
          </a:bodyPr>
          <a:lstStyle/>
          <a:p>
            <a:r>
              <a:rPr lang="tr-TR" dirty="0"/>
              <a:t>Karar Vermede Söz Sahibi Olma </a:t>
            </a:r>
          </a:p>
        </p:txBody>
      </p:sp>
      <p:sp>
        <p:nvSpPr>
          <p:cNvPr id="3" name="2 İçerik Yer Tutucusu"/>
          <p:cNvSpPr>
            <a:spLocks noGrp="1"/>
          </p:cNvSpPr>
          <p:nvPr>
            <p:ph idx="1"/>
          </p:nvPr>
        </p:nvSpPr>
        <p:spPr>
          <a:xfrm>
            <a:off x="985019" y="1772816"/>
            <a:ext cx="10702804" cy="1080120"/>
          </a:xfrm>
        </p:spPr>
        <p:txBody>
          <a:bodyPr>
            <a:normAutofit/>
          </a:bodyPr>
          <a:lstStyle/>
          <a:p>
            <a:pPr algn="just"/>
            <a:r>
              <a:rPr lang="tr-TR" sz="2800" dirty="0"/>
              <a:t>Bunun üzerine ailesi sınır koymaya karar verdiler. Bu sınırın oluşmasında Tolga’nın da söz sahibi olmasına dikkat edeceklerdi.</a:t>
            </a:r>
          </a:p>
        </p:txBody>
      </p:sp>
    </p:spTree>
    <p:extLst>
      <p:ext uri="{BB962C8B-B14F-4D97-AF65-F5344CB8AC3E}">
        <p14:creationId xmlns:p14="http://schemas.microsoft.com/office/powerpoint/2010/main" val="33359318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4657427" y="274638"/>
            <a:ext cx="6927990" cy="796908"/>
          </a:xfrm>
        </p:spPr>
        <p:txBody>
          <a:bodyPr>
            <a:normAutofit fontScale="90000"/>
          </a:bodyPr>
          <a:lstStyle/>
          <a:p>
            <a:r>
              <a:rPr lang="tr-TR" dirty="0"/>
              <a:t>Karar Vermede Söz Sahibi Olma </a:t>
            </a:r>
          </a:p>
        </p:txBody>
      </p:sp>
      <p:sp>
        <p:nvSpPr>
          <p:cNvPr id="3" name="2 İçerik Yer Tutucusu"/>
          <p:cNvSpPr>
            <a:spLocks noGrp="1"/>
          </p:cNvSpPr>
          <p:nvPr>
            <p:ph idx="1"/>
          </p:nvPr>
        </p:nvSpPr>
        <p:spPr>
          <a:xfrm>
            <a:off x="882613" y="1600201"/>
            <a:ext cx="10702804" cy="4114815"/>
          </a:xfrm>
        </p:spPr>
        <p:txBody>
          <a:bodyPr>
            <a:normAutofit fontScale="92500" lnSpcReduction="20000"/>
          </a:bodyPr>
          <a:lstStyle/>
          <a:p>
            <a:pPr marL="0" indent="0">
              <a:buNone/>
            </a:pPr>
            <a:r>
              <a:rPr lang="tr-TR" dirty="0"/>
              <a:t>Aile : «Tolga biz eve yokken arkadaşlarını çağırmanda sorun yok. Fakat evi dağıtmanız ve mutfağı kirli bırakmamanız gerekiyor .»</a:t>
            </a:r>
          </a:p>
          <a:p>
            <a:pPr marL="0" indent="0">
              <a:buNone/>
            </a:pPr>
            <a:r>
              <a:rPr lang="tr-TR" dirty="0"/>
              <a:t>Tolga: «Bahçede oynadıktan sonra yoruluyor ve acıkıyoruz. Sonrasında bir şeyler yemek istiyoruz ve mutfak dağılmış oluyor.»</a:t>
            </a:r>
          </a:p>
          <a:p>
            <a:pPr marL="0" indent="0">
              <a:buNone/>
            </a:pPr>
            <a:r>
              <a:rPr lang="tr-TR" dirty="0"/>
              <a:t>Aile: «Yorulduğunuz için acıkıyorsunuz. Yemek yedikten sonra mutfağın dağılmış olduğunu fark ediyorsunuz.» (Yansıtma)</a:t>
            </a:r>
          </a:p>
          <a:p>
            <a:pPr marL="0" indent="0">
              <a:buNone/>
            </a:pPr>
            <a:r>
              <a:rPr lang="tr-TR" dirty="0"/>
              <a:t>Tolga: «Evet. İstemeden oluyor.»</a:t>
            </a:r>
          </a:p>
          <a:p>
            <a:pPr marL="0" indent="0">
              <a:buNone/>
            </a:pPr>
            <a:r>
              <a:rPr lang="tr-TR" dirty="0"/>
              <a:t>Aile : «Peki ne yapabilirsin bu durumda?  (Sınır koymada çocuğa da söz hakkı verme)</a:t>
            </a:r>
          </a:p>
        </p:txBody>
      </p:sp>
    </p:spTree>
    <p:extLst>
      <p:ext uri="{BB962C8B-B14F-4D97-AF65-F5344CB8AC3E}">
        <p14:creationId xmlns:p14="http://schemas.microsoft.com/office/powerpoint/2010/main" val="38686120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4657427" y="274638"/>
            <a:ext cx="6927990" cy="796908"/>
          </a:xfrm>
        </p:spPr>
        <p:txBody>
          <a:bodyPr>
            <a:normAutofit fontScale="90000"/>
          </a:bodyPr>
          <a:lstStyle/>
          <a:p>
            <a:r>
              <a:rPr lang="tr-TR" dirty="0"/>
              <a:t>Karar Vermede Söz Sahibi Olma </a:t>
            </a:r>
          </a:p>
        </p:txBody>
      </p:sp>
      <p:sp>
        <p:nvSpPr>
          <p:cNvPr id="3" name="2 İçerik Yer Tutucusu"/>
          <p:cNvSpPr>
            <a:spLocks noGrp="1"/>
          </p:cNvSpPr>
          <p:nvPr>
            <p:ph idx="1"/>
          </p:nvPr>
        </p:nvSpPr>
        <p:spPr>
          <a:xfrm>
            <a:off x="882613" y="1600201"/>
            <a:ext cx="10702804" cy="4114815"/>
          </a:xfrm>
        </p:spPr>
        <p:txBody>
          <a:bodyPr>
            <a:normAutofit fontScale="92500" lnSpcReduction="20000"/>
          </a:bodyPr>
          <a:lstStyle/>
          <a:p>
            <a:pPr marL="0" indent="0">
              <a:buNone/>
            </a:pPr>
            <a:r>
              <a:rPr lang="tr-TR" dirty="0"/>
              <a:t>Tolga : «Bir şeyler yedikten sonra kirli tabakları makineye atabilirim ve arkadaşlarıma da bunu söylerim. Sonra evin dağılmaması için aldıkları şeyleri yerlerine koymalarını isteyebilirim.  Peki ya yapmaya devam ederlerse?</a:t>
            </a:r>
          </a:p>
          <a:p>
            <a:pPr marL="0" indent="0">
              <a:buNone/>
            </a:pPr>
            <a:r>
              <a:rPr lang="tr-TR" dirty="0"/>
              <a:t>Aile: «O zaman biz evde değilken eve gelmelerine izin vermeyiz. Sence de uygun mu? </a:t>
            </a:r>
          </a:p>
          <a:p>
            <a:pPr marL="0" indent="0">
              <a:buNone/>
            </a:pPr>
            <a:r>
              <a:rPr lang="tr-TR" dirty="0"/>
              <a:t>Tolga: «Evet uygun. Yarın onlarla konuşurum»</a:t>
            </a:r>
          </a:p>
          <a:p>
            <a:pPr marL="0" indent="0">
              <a:buNone/>
            </a:pPr>
            <a:r>
              <a:rPr lang="tr-TR" dirty="0"/>
              <a:t>Aile: «Tamam bunu bir hafta deneyelim. Eğer kurallara uyarlarsa bu eve gelebilirler. Uymazlarsa yalnızca biz evde varken gelmeye devam edebilirler» </a:t>
            </a:r>
          </a:p>
        </p:txBody>
      </p:sp>
    </p:spTree>
    <p:extLst>
      <p:ext uri="{BB962C8B-B14F-4D97-AF65-F5344CB8AC3E}">
        <p14:creationId xmlns:p14="http://schemas.microsoft.com/office/powerpoint/2010/main" val="29151853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4657427" y="274638"/>
            <a:ext cx="6927990" cy="796908"/>
          </a:xfrm>
        </p:spPr>
        <p:txBody>
          <a:bodyPr>
            <a:normAutofit/>
          </a:bodyPr>
          <a:lstStyle/>
          <a:p>
            <a:r>
              <a:rPr lang="tr-TR" dirty="0"/>
              <a:t>Uzun Süreçlerin Sonuçları</a:t>
            </a:r>
          </a:p>
        </p:txBody>
      </p:sp>
      <p:sp>
        <p:nvSpPr>
          <p:cNvPr id="3" name="2 İçerik Yer Tutucusu"/>
          <p:cNvSpPr>
            <a:spLocks noGrp="1"/>
          </p:cNvSpPr>
          <p:nvPr>
            <p:ph idx="1"/>
          </p:nvPr>
        </p:nvSpPr>
        <p:spPr>
          <a:xfrm>
            <a:off x="882613" y="1600201"/>
            <a:ext cx="10702804" cy="4114815"/>
          </a:xfrm>
        </p:spPr>
        <p:txBody>
          <a:bodyPr>
            <a:normAutofit/>
          </a:bodyPr>
          <a:lstStyle/>
          <a:p>
            <a:pPr algn="just"/>
            <a:r>
              <a:rPr lang="tr-TR" sz="2800" dirty="0"/>
              <a:t>Çocukların geleceğe yönelik düşünebilmeleri, hangi sonuçları kullanabileceğini gösterir. Sınırları aştıkları taktirde bazı sevdikleri şeylerden vazgeçmiş olurlar. Bu onlar için öğreticidir. </a:t>
            </a:r>
          </a:p>
          <a:p>
            <a:endParaRPr lang="tr-TR" dirty="0"/>
          </a:p>
        </p:txBody>
      </p:sp>
    </p:spTree>
    <p:extLst>
      <p:ext uri="{BB962C8B-B14F-4D97-AF65-F5344CB8AC3E}">
        <p14:creationId xmlns:p14="http://schemas.microsoft.com/office/powerpoint/2010/main" val="15597949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4657427" y="274638"/>
            <a:ext cx="6927990" cy="796908"/>
          </a:xfrm>
        </p:spPr>
        <p:txBody>
          <a:bodyPr>
            <a:normAutofit/>
          </a:bodyPr>
          <a:lstStyle/>
          <a:p>
            <a:r>
              <a:rPr lang="tr-TR" dirty="0"/>
              <a:t>Uzun Süreçlerin Sonuçları</a:t>
            </a:r>
          </a:p>
        </p:txBody>
      </p:sp>
      <p:sp>
        <p:nvSpPr>
          <p:cNvPr id="3" name="2 İçerik Yer Tutucusu"/>
          <p:cNvSpPr>
            <a:spLocks noGrp="1"/>
          </p:cNvSpPr>
          <p:nvPr>
            <p:ph idx="1"/>
          </p:nvPr>
        </p:nvSpPr>
        <p:spPr>
          <a:xfrm>
            <a:off x="882613" y="1600201"/>
            <a:ext cx="10702804" cy="4114815"/>
          </a:xfrm>
        </p:spPr>
        <p:txBody>
          <a:bodyPr>
            <a:noAutofit/>
          </a:bodyPr>
          <a:lstStyle/>
          <a:p>
            <a:pPr algn="just"/>
            <a:r>
              <a:rPr lang="tr-TR" sz="2800" dirty="0"/>
              <a:t>17 yaşındaki Merve babası yanındayken trafiğe kapalı alanlarda araba sürmeyi öğreniyordu. Araba sürmekten çok keyif alıyordu ve 18 yaşına girer girmez ehliyetini almak istiyordu.</a:t>
            </a:r>
          </a:p>
          <a:p>
            <a:pPr algn="just"/>
            <a:r>
              <a:rPr lang="tr-TR" sz="2800" dirty="0"/>
              <a:t>Bir gün babası evde yokken anahtarları aldı ve arabayla mahallede turladı. Babası gelmeden arabayı yerine koymuştu. Ertesi gün komşuları Nilgün Hanım, Merve’nin babasına Merve’yi dün araba sürerken gördüğünü söyledi. </a:t>
            </a:r>
          </a:p>
        </p:txBody>
      </p:sp>
    </p:spTree>
    <p:extLst>
      <p:ext uri="{BB962C8B-B14F-4D97-AF65-F5344CB8AC3E}">
        <p14:creationId xmlns:p14="http://schemas.microsoft.com/office/powerpoint/2010/main" val="35029693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4657427" y="274638"/>
            <a:ext cx="6927990" cy="796908"/>
          </a:xfrm>
        </p:spPr>
        <p:txBody>
          <a:bodyPr>
            <a:normAutofit/>
          </a:bodyPr>
          <a:lstStyle/>
          <a:p>
            <a:r>
              <a:rPr lang="tr-TR" dirty="0"/>
              <a:t>Uzun Süreçlerin Sonuçları</a:t>
            </a:r>
          </a:p>
        </p:txBody>
      </p:sp>
      <p:sp>
        <p:nvSpPr>
          <p:cNvPr id="3" name="2 İçerik Yer Tutucusu"/>
          <p:cNvSpPr>
            <a:spLocks noGrp="1"/>
          </p:cNvSpPr>
          <p:nvPr>
            <p:ph idx="1"/>
          </p:nvPr>
        </p:nvSpPr>
        <p:spPr>
          <a:xfrm>
            <a:off x="1057027" y="1628800"/>
            <a:ext cx="10702804" cy="4114815"/>
          </a:xfrm>
        </p:spPr>
        <p:txBody>
          <a:bodyPr>
            <a:normAutofit/>
          </a:bodyPr>
          <a:lstStyle/>
          <a:p>
            <a:pPr marL="0" indent="0" algn="ctr">
              <a:buNone/>
            </a:pPr>
            <a:endParaRPr lang="tr-TR" dirty="0"/>
          </a:p>
          <a:p>
            <a:pPr marL="0" indent="0" algn="ctr">
              <a:buNone/>
            </a:pPr>
            <a:endParaRPr lang="tr-TR" dirty="0"/>
          </a:p>
          <a:p>
            <a:pPr marL="0" indent="0" algn="ctr">
              <a:buNone/>
            </a:pPr>
            <a:endParaRPr lang="tr-TR" dirty="0"/>
          </a:p>
          <a:p>
            <a:pPr marL="0" indent="0" algn="ctr">
              <a:buNone/>
            </a:pPr>
            <a:r>
              <a:rPr lang="tr-TR" sz="2800" b="1" dirty="0">
                <a:solidFill>
                  <a:schemeClr val="tx2"/>
                </a:solidFill>
              </a:rPr>
              <a:t>Siz olsaydınız ne yapardınız? </a:t>
            </a:r>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1923" y="1594698"/>
            <a:ext cx="2160240" cy="2201257"/>
          </a:xfrm>
          <a:prstGeom prst="rect">
            <a:avLst/>
          </a:prstGeom>
        </p:spPr>
      </p:pic>
    </p:spTree>
    <p:extLst>
      <p:ext uri="{BB962C8B-B14F-4D97-AF65-F5344CB8AC3E}">
        <p14:creationId xmlns:p14="http://schemas.microsoft.com/office/powerpoint/2010/main" val="3156525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5097455" y="274638"/>
            <a:ext cx="6487962" cy="796908"/>
          </a:xfrm>
        </p:spPr>
        <p:txBody>
          <a:bodyPr/>
          <a:lstStyle/>
          <a:p>
            <a:r>
              <a:rPr lang="tr-TR" dirty="0"/>
              <a:t>Sınır Koyma Nedir?</a:t>
            </a:r>
          </a:p>
        </p:txBody>
      </p:sp>
      <p:sp>
        <p:nvSpPr>
          <p:cNvPr id="3" name="2 İçerik Yer Tutucusu"/>
          <p:cNvSpPr>
            <a:spLocks noGrp="1"/>
          </p:cNvSpPr>
          <p:nvPr>
            <p:ph idx="1"/>
          </p:nvPr>
        </p:nvSpPr>
        <p:spPr>
          <a:xfrm>
            <a:off x="1990495" y="2276872"/>
            <a:ext cx="9795724" cy="2736304"/>
          </a:xfrm>
        </p:spPr>
        <p:txBody>
          <a:bodyPr>
            <a:normAutofit/>
          </a:bodyPr>
          <a:lstStyle/>
          <a:p>
            <a:pPr marL="0" indent="0" algn="just">
              <a:buNone/>
            </a:pPr>
            <a:r>
              <a:rPr lang="tr-TR" sz="2800" dirty="0">
                <a:solidFill>
                  <a:srgbClr val="222222"/>
                </a:solidFill>
              </a:rPr>
              <a:t>Her davranışın bir sonucu olduğunu,</a:t>
            </a:r>
          </a:p>
          <a:p>
            <a:pPr marL="0" indent="0" algn="just">
              <a:buNone/>
            </a:pPr>
            <a:r>
              <a:rPr lang="tr-TR" sz="2800" dirty="0">
                <a:solidFill>
                  <a:srgbClr val="222222"/>
                </a:solidFill>
              </a:rPr>
              <a:t>Davranışlarının sonuçlarını üstlenmelerinin önemini,</a:t>
            </a:r>
          </a:p>
          <a:p>
            <a:pPr marL="0" indent="0" algn="just">
              <a:buNone/>
            </a:pPr>
            <a:r>
              <a:rPr lang="tr-TR" sz="2800" dirty="0">
                <a:solidFill>
                  <a:srgbClr val="222222"/>
                </a:solidFill>
              </a:rPr>
              <a:t>Davranışlarının sonuçları doğrultusunda gelecekteki davranışlarına yön verebileceklerini, </a:t>
            </a:r>
          </a:p>
          <a:p>
            <a:pPr marL="0" indent="0" algn="just">
              <a:buNone/>
            </a:pPr>
            <a:r>
              <a:rPr lang="tr-TR" sz="2800" dirty="0">
                <a:solidFill>
                  <a:srgbClr val="222222"/>
                </a:solidFill>
              </a:rPr>
              <a:t>Yaşlarına uygun biçimde sorumluluk almalarının gerekliliğini</a:t>
            </a:r>
          </a:p>
          <a:p>
            <a:pPr marL="0" indent="0">
              <a:buNone/>
            </a:pPr>
            <a:endParaRPr lang="tr-TR" dirty="0"/>
          </a:p>
        </p:txBody>
      </p:sp>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003" y="2348880"/>
            <a:ext cx="1041867" cy="339252"/>
          </a:xfrm>
          <a:prstGeom prst="rect">
            <a:avLst/>
          </a:prstGeom>
        </p:spPr>
      </p:pic>
      <p:sp>
        <p:nvSpPr>
          <p:cNvPr id="6" name="Dikdörtgen 5"/>
          <p:cNvSpPr/>
          <p:nvPr/>
        </p:nvSpPr>
        <p:spPr>
          <a:xfrm>
            <a:off x="827204" y="1606758"/>
            <a:ext cx="9217024" cy="523220"/>
          </a:xfrm>
          <a:prstGeom prst="rect">
            <a:avLst/>
          </a:prstGeom>
        </p:spPr>
        <p:txBody>
          <a:bodyPr wrap="square">
            <a:spAutoFit/>
          </a:bodyPr>
          <a:lstStyle/>
          <a:p>
            <a:pPr algn="just"/>
            <a:r>
              <a:rPr lang="tr-TR" sz="2800" dirty="0">
                <a:solidFill>
                  <a:srgbClr val="222222"/>
                </a:solidFill>
              </a:rPr>
              <a:t>Sınır koyma, çocuklara;</a:t>
            </a:r>
          </a:p>
        </p:txBody>
      </p:sp>
      <p:pic>
        <p:nvPicPr>
          <p:cNvPr id="9" name="Resi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002" y="2895563"/>
            <a:ext cx="1041867" cy="339252"/>
          </a:xfrm>
          <a:prstGeom prst="rect">
            <a:avLst/>
          </a:prstGeom>
        </p:spPr>
      </p:pic>
      <p:pic>
        <p:nvPicPr>
          <p:cNvPr id="10" name="Resim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000" y="3557800"/>
            <a:ext cx="1041867" cy="339252"/>
          </a:xfrm>
          <a:prstGeom prst="rect">
            <a:avLst/>
          </a:prstGeom>
        </p:spPr>
      </p:pic>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814" y="4365104"/>
            <a:ext cx="1041867" cy="339252"/>
          </a:xfrm>
          <a:prstGeom prst="rect">
            <a:avLst/>
          </a:prstGeom>
        </p:spPr>
      </p:pic>
      <p:sp>
        <p:nvSpPr>
          <p:cNvPr id="12" name="Dikdörtgen 11"/>
          <p:cNvSpPr/>
          <p:nvPr/>
        </p:nvSpPr>
        <p:spPr>
          <a:xfrm>
            <a:off x="841000" y="4998145"/>
            <a:ext cx="6839052" cy="523220"/>
          </a:xfrm>
          <a:prstGeom prst="rect">
            <a:avLst/>
          </a:prstGeom>
        </p:spPr>
        <p:txBody>
          <a:bodyPr wrap="none">
            <a:spAutoFit/>
          </a:bodyPr>
          <a:lstStyle/>
          <a:p>
            <a:pPr algn="just"/>
            <a:r>
              <a:rPr lang="tr-TR" sz="2800" dirty="0">
                <a:solidFill>
                  <a:srgbClr val="222222"/>
                </a:solidFill>
              </a:rPr>
              <a:t>cesaretlendirici bir biçimde öğretme sürecidir.</a:t>
            </a:r>
            <a:endParaRPr lang="tr-TR" sz="2800" dirty="0"/>
          </a:p>
        </p:txBody>
      </p:sp>
    </p:spTree>
    <p:extLst>
      <p:ext uri="{BB962C8B-B14F-4D97-AF65-F5344CB8AC3E}">
        <p14:creationId xmlns:p14="http://schemas.microsoft.com/office/powerpoint/2010/main" val="18304214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4657427" y="274638"/>
            <a:ext cx="6927990" cy="796908"/>
          </a:xfrm>
        </p:spPr>
        <p:txBody>
          <a:bodyPr>
            <a:normAutofit/>
          </a:bodyPr>
          <a:lstStyle/>
          <a:p>
            <a:r>
              <a:rPr lang="tr-TR" dirty="0"/>
              <a:t>Uzun Süreçlerin Sonuçları</a:t>
            </a:r>
          </a:p>
        </p:txBody>
      </p:sp>
      <p:sp>
        <p:nvSpPr>
          <p:cNvPr id="3" name="2 İçerik Yer Tutucusu"/>
          <p:cNvSpPr>
            <a:spLocks noGrp="1"/>
          </p:cNvSpPr>
          <p:nvPr>
            <p:ph idx="1"/>
          </p:nvPr>
        </p:nvSpPr>
        <p:spPr>
          <a:xfrm>
            <a:off x="882613" y="1600201"/>
            <a:ext cx="10702804" cy="4114815"/>
          </a:xfrm>
        </p:spPr>
        <p:txBody>
          <a:bodyPr>
            <a:normAutofit fontScale="77500" lnSpcReduction="20000"/>
          </a:bodyPr>
          <a:lstStyle/>
          <a:p>
            <a:pPr marL="0" indent="0">
              <a:buNone/>
            </a:pPr>
            <a:r>
              <a:rPr lang="tr-TR" dirty="0"/>
              <a:t>Baba: «Ben yokken arabaya binmemen gerektiğini biliyordun. Bu şekilde hem kendini hem de etraftakileri tehlikeye atmış oldun.» </a:t>
            </a:r>
          </a:p>
          <a:p>
            <a:pPr marL="0" indent="0">
              <a:buNone/>
            </a:pPr>
            <a:r>
              <a:rPr lang="tr-TR" dirty="0"/>
              <a:t>Merve : « Evet ama yalnızca evin etrafında sürdüm.»</a:t>
            </a:r>
          </a:p>
          <a:p>
            <a:pPr marL="0" indent="0">
              <a:buNone/>
            </a:pPr>
            <a:r>
              <a:rPr lang="tr-TR" dirty="0"/>
              <a:t>Baba: « Yakınlarda sürersen bir şey olmayacağını düşündün.»</a:t>
            </a:r>
          </a:p>
          <a:p>
            <a:pPr marL="0" indent="0">
              <a:buNone/>
            </a:pPr>
            <a:r>
              <a:rPr lang="tr-TR" dirty="0"/>
              <a:t>Merve: «Evet.»</a:t>
            </a:r>
          </a:p>
          <a:p>
            <a:pPr marL="0" indent="0">
              <a:buNone/>
            </a:pPr>
            <a:r>
              <a:rPr lang="tr-TR" dirty="0"/>
              <a:t>Baba: « Ben yokken araba sürmemen bizim kuralımızdı. Bunun için 2 ay boyunca ben varken de araba süremeyeceksin.»</a:t>
            </a:r>
          </a:p>
          <a:p>
            <a:pPr marL="0" indent="0">
              <a:buNone/>
            </a:pPr>
            <a:r>
              <a:rPr lang="tr-TR" dirty="0"/>
              <a:t>Merve: «2 ay mı? Çok uzun bir zaman 2 ay boyunca araba süremeyecek olmam çok anlamsız.»</a:t>
            </a:r>
          </a:p>
          <a:p>
            <a:pPr marL="0" indent="0">
              <a:buNone/>
            </a:pPr>
            <a:r>
              <a:rPr lang="tr-TR" dirty="0"/>
              <a:t>Baba: « Bu süreyi uzun ve anlamsız buldun. Çok gereksiz olduğunu düşünüyorsun. Fakat maalesef 2 ay boyunca araba süremeyeceksin» </a:t>
            </a:r>
          </a:p>
        </p:txBody>
      </p:sp>
    </p:spTree>
    <p:extLst>
      <p:ext uri="{BB962C8B-B14F-4D97-AF65-F5344CB8AC3E}">
        <p14:creationId xmlns:p14="http://schemas.microsoft.com/office/powerpoint/2010/main" val="33492986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5245185" y="332656"/>
            <a:ext cx="6927990" cy="796908"/>
          </a:xfrm>
        </p:spPr>
        <p:txBody>
          <a:bodyPr>
            <a:normAutofit/>
          </a:bodyPr>
          <a:lstStyle/>
          <a:p>
            <a:pPr algn="just"/>
            <a:r>
              <a:rPr lang="tr-TR" dirty="0"/>
              <a:t>Sınır Koymada Sevginin Rolü</a:t>
            </a:r>
          </a:p>
        </p:txBody>
      </p:sp>
      <p:sp>
        <p:nvSpPr>
          <p:cNvPr id="3" name="2 İçerik Yer Tutucusu"/>
          <p:cNvSpPr>
            <a:spLocks noGrp="1"/>
          </p:cNvSpPr>
          <p:nvPr>
            <p:ph idx="1"/>
          </p:nvPr>
        </p:nvSpPr>
        <p:spPr>
          <a:xfrm>
            <a:off x="3577307" y="1700808"/>
            <a:ext cx="7807262" cy="1540767"/>
          </a:xfrm>
        </p:spPr>
        <p:txBody>
          <a:bodyPr>
            <a:normAutofit/>
          </a:bodyPr>
          <a:lstStyle/>
          <a:p>
            <a:pPr marL="0" indent="0" algn="just">
              <a:buNone/>
            </a:pPr>
            <a:r>
              <a:rPr lang="tr-TR" sz="2800" b="0" i="0" dirty="0">
                <a:solidFill>
                  <a:srgbClr val="222222"/>
                </a:solidFill>
                <a:effectLst/>
              </a:rPr>
              <a:t>Çocuğa öğretilmeye, kazandırılmaya çalışan beceri, davranış ya da bilgi her ne olursa olsun en önemli nokta </a:t>
            </a:r>
            <a:r>
              <a:rPr lang="tr-TR" sz="2800" b="1" i="0" dirty="0">
                <a:solidFill>
                  <a:srgbClr val="FF0000"/>
                </a:solidFill>
                <a:effectLst/>
              </a:rPr>
              <a:t>sevgi</a:t>
            </a:r>
            <a:r>
              <a:rPr lang="tr-TR" sz="2800" b="0" i="0" dirty="0">
                <a:solidFill>
                  <a:srgbClr val="222222"/>
                </a:solidFill>
                <a:effectLst/>
              </a:rPr>
              <a:t> ile yaklaşmaktır. </a:t>
            </a:r>
            <a:endParaRPr lang="tr-TR" dirty="0"/>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987" y="2276872"/>
            <a:ext cx="2469094" cy="2808312"/>
          </a:xfrm>
          <a:prstGeom prst="rect">
            <a:avLst/>
          </a:prstGeom>
        </p:spPr>
      </p:pic>
      <p:sp>
        <p:nvSpPr>
          <p:cNvPr id="5" name="Dikdörtgen 4"/>
          <p:cNvSpPr/>
          <p:nvPr/>
        </p:nvSpPr>
        <p:spPr>
          <a:xfrm>
            <a:off x="3613311" y="3140968"/>
            <a:ext cx="7735254" cy="2677656"/>
          </a:xfrm>
          <a:prstGeom prst="rect">
            <a:avLst/>
          </a:prstGeom>
        </p:spPr>
        <p:txBody>
          <a:bodyPr wrap="square">
            <a:spAutoFit/>
          </a:bodyPr>
          <a:lstStyle/>
          <a:p>
            <a:pPr algn="just"/>
            <a:r>
              <a:rPr lang="tr-TR" sz="2800" dirty="0">
                <a:solidFill>
                  <a:srgbClr val="222222"/>
                </a:solidFill>
              </a:rPr>
              <a:t>Duygu, düşünce, korku ya da isteklerimizin her biri diğer insanlarla kurduğumuz duygusal ilişkilerle bağlantılıdır. Bu nedenle sınır koyma sürecinde çocuklara </a:t>
            </a:r>
            <a:r>
              <a:rPr lang="tr-TR" sz="2800" b="1" dirty="0">
                <a:solidFill>
                  <a:srgbClr val="222222"/>
                </a:solidFill>
              </a:rPr>
              <a:t>disiplinli, tutarlı, istikrarlı</a:t>
            </a:r>
            <a:r>
              <a:rPr lang="tr-TR" sz="2800" dirty="0">
                <a:solidFill>
                  <a:srgbClr val="222222"/>
                </a:solidFill>
              </a:rPr>
              <a:t> ancak en temelde </a:t>
            </a:r>
            <a:r>
              <a:rPr lang="tr-TR" sz="2800" b="1" dirty="0">
                <a:solidFill>
                  <a:srgbClr val="FF0000"/>
                </a:solidFill>
              </a:rPr>
              <a:t>sevgi dolu </a:t>
            </a:r>
            <a:r>
              <a:rPr lang="tr-TR" sz="2800" dirty="0">
                <a:solidFill>
                  <a:srgbClr val="222222"/>
                </a:solidFill>
              </a:rPr>
              <a:t>yaklaşabiliyor olmak söz konusu sınırların içselleştirilebilmesini kolaylaştırılacaktır. </a:t>
            </a:r>
          </a:p>
        </p:txBody>
      </p:sp>
    </p:spTree>
    <p:extLst>
      <p:ext uri="{BB962C8B-B14F-4D97-AF65-F5344CB8AC3E}">
        <p14:creationId xmlns:p14="http://schemas.microsoft.com/office/powerpoint/2010/main" val="33092888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4657427" y="274638"/>
            <a:ext cx="6927990" cy="796908"/>
          </a:xfrm>
        </p:spPr>
        <p:txBody>
          <a:bodyPr>
            <a:normAutofit/>
          </a:bodyPr>
          <a:lstStyle/>
          <a:p>
            <a:r>
              <a:rPr lang="tr-TR" dirty="0"/>
              <a:t>Kaynakça</a:t>
            </a:r>
          </a:p>
        </p:txBody>
      </p:sp>
      <p:sp>
        <p:nvSpPr>
          <p:cNvPr id="3" name="2 İçerik Yer Tutucusu"/>
          <p:cNvSpPr>
            <a:spLocks noGrp="1"/>
          </p:cNvSpPr>
          <p:nvPr>
            <p:ph idx="1"/>
          </p:nvPr>
        </p:nvSpPr>
        <p:spPr>
          <a:xfrm>
            <a:off x="882613" y="1600201"/>
            <a:ext cx="10702804" cy="4114815"/>
          </a:xfrm>
        </p:spPr>
        <p:txBody>
          <a:bodyPr>
            <a:normAutofit fontScale="47500" lnSpcReduction="20000"/>
          </a:bodyPr>
          <a:lstStyle/>
          <a:p>
            <a:r>
              <a:rPr lang="tr-TR" dirty="0"/>
              <a:t>Aydın, B. (2002). Gelişim Psikolojisi. İstanbul: SFN Baskı</a:t>
            </a:r>
          </a:p>
          <a:p>
            <a:r>
              <a:rPr lang="tr-TR" dirty="0" err="1"/>
              <a:t>Cloud</a:t>
            </a:r>
            <a:r>
              <a:rPr lang="tr-TR" dirty="0"/>
              <a:t>, H. &amp; </a:t>
            </a:r>
            <a:r>
              <a:rPr lang="tr-TR" dirty="0" err="1"/>
              <a:t>Townsend</a:t>
            </a:r>
            <a:r>
              <a:rPr lang="tr-TR" dirty="0"/>
              <a:t>, J. (2022). </a:t>
            </a:r>
            <a:r>
              <a:rPr lang="tr-TR" i="1" dirty="0"/>
              <a:t>Çocuklarda Sınırlar </a:t>
            </a:r>
            <a:r>
              <a:rPr lang="tr-TR" dirty="0"/>
              <a:t>(</a:t>
            </a:r>
            <a:r>
              <a:rPr lang="tr-TR" dirty="0" err="1"/>
              <a:t>Çev</a:t>
            </a:r>
            <a:r>
              <a:rPr lang="tr-TR" dirty="0"/>
              <a:t>: B.S. Haktanır). İstanbul: </a:t>
            </a:r>
            <a:r>
              <a:rPr lang="tr-TR" dirty="0" err="1"/>
              <a:t>Diyojen</a:t>
            </a:r>
            <a:r>
              <a:rPr lang="tr-TR" dirty="0"/>
              <a:t>.</a:t>
            </a:r>
          </a:p>
          <a:p>
            <a:r>
              <a:rPr lang="tr-TR" dirty="0"/>
              <a:t>Dokuyan, M. (2016). 12. sınıf öğrencilerinde algılanan anne-baba tutumları ile benlik saygısı arasındaki ilişkinin incelenmesi. </a:t>
            </a:r>
            <a:r>
              <a:rPr lang="tr-TR" i="1" dirty="0"/>
              <a:t>Ahi Evran Üniversitesi Sosyal Bilimler Enstitüsü Dergisi</a:t>
            </a:r>
            <a:r>
              <a:rPr lang="tr-TR" dirty="0"/>
              <a:t>, </a:t>
            </a:r>
            <a:r>
              <a:rPr lang="tr-TR" i="1" dirty="0"/>
              <a:t>2</a:t>
            </a:r>
            <a:r>
              <a:rPr lang="tr-TR" dirty="0"/>
              <a:t>(2), 1-21.</a:t>
            </a:r>
          </a:p>
          <a:p>
            <a:r>
              <a:rPr lang="en-US" dirty="0"/>
              <a:t>Goodall, J. (2013). Parental Belief and Parental Engagement: How Do They Interact? Journal of Beliefs and Values, 34, 87-99.</a:t>
            </a:r>
            <a:endParaRPr lang="tr-TR" dirty="0"/>
          </a:p>
          <a:p>
            <a:r>
              <a:rPr lang="tr-TR" dirty="0"/>
              <a:t>Kaya, A., </a:t>
            </a:r>
            <a:r>
              <a:rPr lang="tr-TR" dirty="0" err="1"/>
              <a:t>Bozaslan</a:t>
            </a:r>
            <a:r>
              <a:rPr lang="tr-TR" dirty="0"/>
              <a:t>, H. &amp; Genç, G. (2012). Üniversite öğrencilerinin anne-baba tutumlarının problem çözme becerilerine, sosyal kaygı düzeylerine ve akademik başarılarına etkisi. </a:t>
            </a:r>
            <a:r>
              <a:rPr lang="tr-TR" i="1" dirty="0"/>
              <a:t>Dicle Üniversitesi Ziya Gökalp Eğitim Fakültesi Dergisi</a:t>
            </a:r>
            <a:r>
              <a:rPr lang="tr-TR" dirty="0"/>
              <a:t>, </a:t>
            </a:r>
            <a:r>
              <a:rPr lang="tr-TR" i="1" dirty="0"/>
              <a:t>18</a:t>
            </a:r>
            <a:r>
              <a:rPr lang="tr-TR" dirty="0"/>
              <a:t>, 208-225. </a:t>
            </a:r>
          </a:p>
          <a:p>
            <a:r>
              <a:rPr lang="tr-TR" dirty="0"/>
              <a:t>Kuzgun, Y. (1972). Ana-baba Tutumlarının Bireyin Kendini Gerçekleştirme Düzeyine Etkisi. Yayınlanmamış Doktora Tezi, </a:t>
            </a:r>
            <a:r>
              <a:rPr lang="tr-TR" i="1" dirty="0"/>
              <a:t>Hacettepe Üniversitesi</a:t>
            </a:r>
            <a:r>
              <a:rPr lang="tr-TR" i="1"/>
              <a:t>, Ankara.</a:t>
            </a:r>
            <a:endParaRPr lang="tr-TR" i="1" dirty="0"/>
          </a:p>
          <a:p>
            <a:r>
              <a:rPr lang="tr-TR" dirty="0" err="1"/>
              <a:t>Laurence</a:t>
            </a:r>
            <a:r>
              <a:rPr lang="tr-TR" dirty="0"/>
              <a:t> </a:t>
            </a:r>
            <a:r>
              <a:rPr lang="tr-TR" dirty="0" err="1"/>
              <a:t>Steinberg</a:t>
            </a:r>
            <a:r>
              <a:rPr lang="tr-TR" dirty="0"/>
              <a:t> (2017) Ergenlik (Çev. F. Çok </a:t>
            </a:r>
            <a:r>
              <a:rPr lang="tr-TR" dirty="0" err="1"/>
              <a:t>vd</a:t>
            </a:r>
            <a:r>
              <a:rPr lang="tr-TR" dirty="0"/>
              <a:t>). Ankara: İmge Kitabevi</a:t>
            </a:r>
          </a:p>
          <a:p>
            <a:r>
              <a:rPr lang="en-US" dirty="0"/>
              <a:t>Martin S., (</a:t>
            </a:r>
            <a:r>
              <a:rPr lang="tr-TR" dirty="0"/>
              <a:t>29 Ağustos 2023 tarihinde erişildi</a:t>
            </a:r>
            <a:r>
              <a:rPr lang="en-US" dirty="0"/>
              <a:t>). 7 Types of Boundaries You May Need. </a:t>
            </a:r>
            <a:r>
              <a:rPr lang="en-US" dirty="0" err="1"/>
              <a:t>PsychCentral</a:t>
            </a:r>
            <a:r>
              <a:rPr lang="en-US" dirty="0"/>
              <a:t>. https://psychcentral.com/blog/imperfect/2020/04/7-types-of-boundaries-you-may-need#Read-more-about-setting-boundaries </a:t>
            </a:r>
            <a:endParaRPr lang="tr-TR" dirty="0"/>
          </a:p>
          <a:p>
            <a:r>
              <a:rPr lang="en-US" dirty="0"/>
              <a:t>Johnston, L. (1987). Setting Limits: Tips for Parents of Young Children. Project Enlightenment.</a:t>
            </a:r>
            <a:endParaRPr lang="tr-TR" dirty="0"/>
          </a:p>
          <a:p>
            <a:r>
              <a:rPr lang="tr-TR" dirty="0" err="1"/>
              <a:t>Mackenzıe</a:t>
            </a:r>
            <a:r>
              <a:rPr lang="tr-TR" dirty="0"/>
              <a:t>, J. R. (2000). Çocuğunuza sınır koyma (</a:t>
            </a:r>
            <a:r>
              <a:rPr lang="tr-TR" dirty="0" err="1"/>
              <a:t>Çev</a:t>
            </a:r>
            <a:r>
              <a:rPr lang="tr-TR" dirty="0"/>
              <a:t>: H. Gürel). Ankara: HYB Yayıncılık</a:t>
            </a:r>
          </a:p>
          <a:p>
            <a:r>
              <a:rPr lang="tr-TR" dirty="0"/>
              <a:t>Yıldız, A. (2004). Ebeveyn Tutumları ve Saldırganlık. </a:t>
            </a:r>
            <a:r>
              <a:rPr lang="tr-TR" i="1" dirty="0"/>
              <a:t>Polis Bilimleri Dergisi</a:t>
            </a:r>
            <a:r>
              <a:rPr lang="tr-TR" dirty="0"/>
              <a:t>, 131-150. </a:t>
            </a:r>
          </a:p>
          <a:p>
            <a:endParaRPr lang="tr-TR" dirty="0"/>
          </a:p>
        </p:txBody>
      </p:sp>
    </p:spTree>
    <p:extLst>
      <p:ext uri="{BB962C8B-B14F-4D97-AF65-F5344CB8AC3E}">
        <p14:creationId xmlns:p14="http://schemas.microsoft.com/office/powerpoint/2010/main" val="5730086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2311373" y="3286124"/>
            <a:ext cx="7786742" cy="2357454"/>
          </a:xfrm>
        </p:spPr>
        <p:txBody>
          <a:bodyPr/>
          <a:lstStyle/>
          <a:p>
            <a:pPr>
              <a:buNone/>
            </a:pPr>
            <a:endParaRPr lang="tr-T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5097455" y="274638"/>
            <a:ext cx="6487962" cy="796908"/>
          </a:xfrm>
        </p:spPr>
        <p:txBody>
          <a:bodyPr/>
          <a:lstStyle/>
          <a:p>
            <a:r>
              <a:rPr lang="tr-TR" dirty="0"/>
              <a:t>Sınır Koyma Nedir?</a:t>
            </a:r>
          </a:p>
        </p:txBody>
      </p:sp>
      <p:sp>
        <p:nvSpPr>
          <p:cNvPr id="3" name="2 İçerik Yer Tutucusu"/>
          <p:cNvSpPr>
            <a:spLocks noGrp="1"/>
          </p:cNvSpPr>
          <p:nvPr>
            <p:ph idx="1"/>
          </p:nvPr>
        </p:nvSpPr>
        <p:spPr>
          <a:xfrm>
            <a:off x="4600853" y="2348880"/>
            <a:ext cx="7010094" cy="4114815"/>
          </a:xfrm>
        </p:spPr>
        <p:txBody>
          <a:bodyPr>
            <a:normAutofit/>
          </a:bodyPr>
          <a:lstStyle/>
          <a:p>
            <a:pPr marL="0" indent="0" algn="just">
              <a:buNone/>
            </a:pPr>
            <a:r>
              <a:rPr lang="tr-TR" sz="2800" dirty="0"/>
              <a:t>Çocuklar sınırları bilerek dünyaya gelmezler. Sınırları aile, okul gibi bir parçası oldukları sosyal ortamlardaki yetişkinlerin </a:t>
            </a:r>
            <a:r>
              <a:rPr lang="tr-TR" sz="2800" b="1" dirty="0">
                <a:solidFill>
                  <a:srgbClr val="FF0000"/>
                </a:solidFill>
              </a:rPr>
              <a:t>disiplinli bir anlayışla </a:t>
            </a:r>
            <a:r>
              <a:rPr lang="tr-TR" sz="2800" dirty="0"/>
              <a:t>kendilerine </a:t>
            </a:r>
            <a:r>
              <a:rPr lang="tr-TR" sz="2800" b="1" dirty="0">
                <a:solidFill>
                  <a:srgbClr val="FF0000"/>
                </a:solidFill>
              </a:rPr>
              <a:t>rehberlik</a:t>
            </a:r>
            <a:r>
              <a:rPr lang="tr-TR" sz="2800" dirty="0"/>
              <a:t> </a:t>
            </a:r>
            <a:r>
              <a:rPr lang="tr-TR" sz="2800" b="1" dirty="0">
                <a:solidFill>
                  <a:srgbClr val="FF0000"/>
                </a:solidFill>
              </a:rPr>
              <a:t>etmesiyle</a:t>
            </a:r>
            <a:r>
              <a:rPr lang="tr-TR" sz="2800" dirty="0"/>
              <a:t> içselleştirirler.  </a:t>
            </a:r>
          </a:p>
          <a:p>
            <a:endParaRPr lang="tr-TR" dirty="0"/>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3051" y="1926673"/>
            <a:ext cx="2523715" cy="2699583"/>
          </a:xfrm>
          <a:prstGeom prst="rect">
            <a:avLst/>
          </a:prstGeom>
        </p:spPr>
      </p:pic>
    </p:spTree>
    <p:extLst>
      <p:ext uri="{BB962C8B-B14F-4D97-AF65-F5344CB8AC3E}">
        <p14:creationId xmlns:p14="http://schemas.microsoft.com/office/powerpoint/2010/main" val="439103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5017467" y="274638"/>
            <a:ext cx="6567950" cy="796908"/>
          </a:xfrm>
        </p:spPr>
        <p:txBody>
          <a:bodyPr>
            <a:normAutofit fontScale="90000"/>
          </a:bodyPr>
          <a:lstStyle/>
          <a:p>
            <a:r>
              <a:rPr lang="tr-TR" dirty="0"/>
              <a:t>Sınır Koyma Neden Önemlidir?</a:t>
            </a:r>
          </a:p>
        </p:txBody>
      </p:sp>
      <p:sp>
        <p:nvSpPr>
          <p:cNvPr id="3" name="2 İçerik Yer Tutucusu"/>
          <p:cNvSpPr>
            <a:spLocks noGrp="1"/>
          </p:cNvSpPr>
          <p:nvPr>
            <p:ph idx="1"/>
          </p:nvPr>
        </p:nvSpPr>
        <p:spPr>
          <a:xfrm>
            <a:off x="882613" y="1844824"/>
            <a:ext cx="10702804" cy="4114815"/>
          </a:xfrm>
        </p:spPr>
        <p:txBody>
          <a:bodyPr>
            <a:normAutofit/>
          </a:bodyPr>
          <a:lstStyle/>
          <a:p>
            <a:pPr algn="just"/>
            <a:r>
              <a:rPr lang="tr-TR" sz="2800" kern="100" dirty="0">
                <a:effectLst/>
                <a:latin typeface="Calibri" panose="020F0502020204030204" pitchFamily="34" charset="0"/>
                <a:ea typeface="Calibri" panose="020F0502020204030204" pitchFamily="34" charset="0"/>
                <a:cs typeface="Times New Roman" panose="02020603050405020304" pitchFamily="18" charset="0"/>
              </a:rPr>
              <a:t>Yaş fark etmeksizin herhangi bir sosyal ortamda herkes tarafından kabul edilen, net sınırların olmaması bireyler için kaygı vericidir. Çocukla işbirlikçi biçimde oluşturulan sınırlar çocuğunuza kendisinin doğru olanı seçme özgürlüğünü sağladığınıza ve bu özgürlüğü beraber koruyacağınıza dair güvence vermektedir. </a:t>
            </a:r>
            <a:endParaRPr lang="tr-TR" sz="2800" dirty="0"/>
          </a:p>
        </p:txBody>
      </p:sp>
    </p:spTree>
    <p:extLst>
      <p:ext uri="{BB962C8B-B14F-4D97-AF65-F5344CB8AC3E}">
        <p14:creationId xmlns:p14="http://schemas.microsoft.com/office/powerpoint/2010/main" val="2383906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5017467" y="274638"/>
            <a:ext cx="6567950" cy="796908"/>
          </a:xfrm>
        </p:spPr>
        <p:txBody>
          <a:bodyPr>
            <a:normAutofit fontScale="90000"/>
          </a:bodyPr>
          <a:lstStyle/>
          <a:p>
            <a:r>
              <a:rPr lang="tr-TR" dirty="0"/>
              <a:t>Sınır Koyma Neden Önemlidir?</a:t>
            </a:r>
          </a:p>
        </p:txBody>
      </p:sp>
      <p:sp>
        <p:nvSpPr>
          <p:cNvPr id="3" name="2 İçerik Yer Tutucusu"/>
          <p:cNvSpPr>
            <a:spLocks noGrp="1"/>
          </p:cNvSpPr>
          <p:nvPr>
            <p:ph idx="1"/>
          </p:nvPr>
        </p:nvSpPr>
        <p:spPr>
          <a:xfrm>
            <a:off x="4513411" y="2895492"/>
            <a:ext cx="10702804" cy="4114815"/>
          </a:xfrm>
        </p:spPr>
        <p:txBody>
          <a:bodyPr>
            <a:normAutofit/>
          </a:bodyPr>
          <a:lstStyle/>
          <a:p>
            <a:pPr algn="just"/>
            <a:r>
              <a:rPr lang="tr-TR" sz="2800" dirty="0"/>
              <a:t>İyi tanımlanmış bir kimlik duygusu</a:t>
            </a:r>
          </a:p>
          <a:p>
            <a:pPr algn="just"/>
            <a:r>
              <a:rPr lang="tr-TR" sz="2800" dirty="0"/>
              <a:t>Seçim yapma becerisi</a:t>
            </a:r>
          </a:p>
          <a:p>
            <a:pPr algn="just"/>
            <a:r>
              <a:rPr lang="tr-TR" sz="2800" dirty="0"/>
              <a:t>Sorumluluk bilinci</a:t>
            </a:r>
          </a:p>
          <a:p>
            <a:pPr algn="just"/>
            <a:endParaRPr lang="tr-TR" sz="2800" dirty="0"/>
          </a:p>
        </p:txBody>
      </p:sp>
      <p:sp>
        <p:nvSpPr>
          <p:cNvPr id="4" name="Dikdörtgen 3"/>
          <p:cNvSpPr/>
          <p:nvPr/>
        </p:nvSpPr>
        <p:spPr>
          <a:xfrm>
            <a:off x="891095" y="1638789"/>
            <a:ext cx="10694321" cy="954107"/>
          </a:xfrm>
          <a:prstGeom prst="rect">
            <a:avLst/>
          </a:prstGeom>
        </p:spPr>
        <p:txBody>
          <a:bodyPr wrap="square">
            <a:spAutoFit/>
          </a:bodyPr>
          <a:lstStyle/>
          <a:p>
            <a:r>
              <a:rPr lang="tr-TR" sz="2800" dirty="0"/>
              <a:t>Ebeveynlerin çocukları ile belirgin sınırlar içeren ancak samimi bir ilişki kurması çocuklarda şu özelliklerin gelişmesini sağlar.</a:t>
            </a:r>
          </a:p>
        </p:txBody>
      </p:sp>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9035" y="2895492"/>
            <a:ext cx="2520280" cy="2605233"/>
          </a:xfrm>
          <a:prstGeom prst="rect">
            <a:avLst/>
          </a:prstGeom>
          <a:ln>
            <a:noFill/>
          </a:ln>
          <a:effectLst>
            <a:softEdge rad="112500"/>
          </a:effectLst>
        </p:spPr>
      </p:pic>
    </p:spTree>
    <p:extLst>
      <p:ext uri="{BB962C8B-B14F-4D97-AF65-F5344CB8AC3E}">
        <p14:creationId xmlns:p14="http://schemas.microsoft.com/office/powerpoint/2010/main" val="1073409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5017467" y="274638"/>
            <a:ext cx="6567950" cy="796908"/>
          </a:xfrm>
        </p:spPr>
        <p:txBody>
          <a:bodyPr>
            <a:normAutofit fontScale="90000"/>
          </a:bodyPr>
          <a:lstStyle/>
          <a:p>
            <a:r>
              <a:rPr lang="tr-TR" dirty="0"/>
              <a:t>Sınır Koyma Neden Önemlidir?</a:t>
            </a:r>
          </a:p>
        </p:txBody>
      </p:sp>
      <p:sp>
        <p:nvSpPr>
          <p:cNvPr id="3" name="2 İçerik Yer Tutucusu"/>
          <p:cNvSpPr>
            <a:spLocks noGrp="1"/>
          </p:cNvSpPr>
          <p:nvPr>
            <p:ph idx="1"/>
          </p:nvPr>
        </p:nvSpPr>
        <p:spPr>
          <a:xfrm>
            <a:off x="882613" y="1988840"/>
            <a:ext cx="10702804" cy="4114815"/>
          </a:xfrm>
        </p:spPr>
        <p:txBody>
          <a:bodyPr>
            <a:normAutofit/>
          </a:bodyPr>
          <a:lstStyle/>
          <a:p>
            <a:pPr algn="just"/>
            <a:r>
              <a:rPr lang="tr-TR" sz="2800" dirty="0"/>
              <a:t>Öz disiplin</a:t>
            </a:r>
          </a:p>
          <a:p>
            <a:pPr algn="just"/>
            <a:r>
              <a:rPr lang="tr-TR" sz="2800" dirty="0"/>
              <a:t>Duygu düzenleme becerisi</a:t>
            </a:r>
          </a:p>
          <a:p>
            <a:pPr algn="just"/>
            <a:r>
              <a:rPr lang="tr-TR" sz="2800" dirty="0"/>
              <a:t>Kendi haklarını ve diğer bireylerin haklarına yönelik yüksek düzeyde farkındalık sahibi olma</a:t>
            </a:r>
          </a:p>
          <a:p>
            <a:pPr algn="just"/>
            <a:r>
              <a:rPr lang="tr-TR" sz="2800" dirty="0"/>
              <a:t>Toplumsal yaşam uyum sağlama becerisi</a:t>
            </a:r>
          </a:p>
          <a:p>
            <a:pPr algn="just"/>
            <a:r>
              <a:rPr lang="tr-TR" sz="2800" dirty="0"/>
              <a:t>Diğer bireylerle anlamlı ilişkiler kurma becerisi </a:t>
            </a:r>
            <a:r>
              <a:rPr lang="tr-TR" sz="2800" kern="100" dirty="0">
                <a:latin typeface="Calibri" panose="020F0502020204030204" pitchFamily="34" charset="0"/>
                <a:ea typeface="Calibri" panose="020F0502020204030204" pitchFamily="34" charset="0"/>
                <a:cs typeface="Times New Roman" panose="02020603050405020304" pitchFamily="18" charset="0"/>
              </a:rPr>
              <a:t>(</a:t>
            </a:r>
            <a:r>
              <a:rPr lang="tr-TR" sz="2800" kern="100" dirty="0" err="1">
                <a:latin typeface="Calibri" panose="020F0502020204030204" pitchFamily="34" charset="0"/>
                <a:ea typeface="Calibri" panose="020F0502020204030204" pitchFamily="34" charset="0"/>
                <a:cs typeface="Times New Roman" panose="02020603050405020304" pitchFamily="18" charset="0"/>
              </a:rPr>
              <a:t>Cloud</a:t>
            </a:r>
            <a:r>
              <a:rPr lang="tr-TR" sz="2800" kern="100" dirty="0">
                <a:latin typeface="Calibri" panose="020F0502020204030204" pitchFamily="34" charset="0"/>
                <a:ea typeface="Calibri" panose="020F0502020204030204" pitchFamily="34" charset="0"/>
                <a:cs typeface="Times New Roman" panose="02020603050405020304" pitchFamily="18" charset="0"/>
              </a:rPr>
              <a:t> ve </a:t>
            </a:r>
            <a:r>
              <a:rPr lang="tr-TR" sz="2800" kern="100" dirty="0" err="1">
                <a:latin typeface="Calibri" panose="020F0502020204030204" pitchFamily="34" charset="0"/>
                <a:ea typeface="Calibri" panose="020F0502020204030204" pitchFamily="34" charset="0"/>
                <a:cs typeface="Times New Roman" panose="02020603050405020304" pitchFamily="18" charset="0"/>
              </a:rPr>
              <a:t>Townsend</a:t>
            </a:r>
            <a:r>
              <a:rPr lang="tr-TR" sz="2800" kern="100" dirty="0">
                <a:latin typeface="Calibri" panose="020F0502020204030204" pitchFamily="34" charset="0"/>
                <a:ea typeface="Calibri" panose="020F0502020204030204" pitchFamily="34" charset="0"/>
                <a:cs typeface="Times New Roman" panose="02020603050405020304" pitchFamily="18" charset="0"/>
              </a:rPr>
              <a:t>, 2022).</a:t>
            </a:r>
          </a:p>
          <a:p>
            <a:pPr algn="just"/>
            <a:endParaRPr lang="tr-TR" sz="2800" dirty="0"/>
          </a:p>
        </p:txBody>
      </p:sp>
    </p:spTree>
    <p:extLst>
      <p:ext uri="{BB962C8B-B14F-4D97-AF65-F5344CB8AC3E}">
        <p14:creationId xmlns:p14="http://schemas.microsoft.com/office/powerpoint/2010/main" val="131064865"/>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1118</TotalTime>
  <Words>2756</Words>
  <Application>Microsoft Office PowerPoint</Application>
  <PresentationFormat>Özel</PresentationFormat>
  <Paragraphs>235</Paragraphs>
  <Slides>53</Slides>
  <Notes>1</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53</vt:i4>
      </vt:variant>
    </vt:vector>
  </HeadingPairs>
  <TitlesOfParts>
    <vt:vector size="56" baseType="lpstr">
      <vt:lpstr>Arial</vt:lpstr>
      <vt:lpstr>Calibri</vt:lpstr>
      <vt:lpstr>Ofis Teması</vt:lpstr>
      <vt:lpstr>ÖZEL EĞİTİM VE REHBERLİK HİZMETLERİ ŞUBESİ</vt:lpstr>
      <vt:lpstr>SEMİNER İÇERİĞİ</vt:lpstr>
      <vt:lpstr>Sınır Koyma Nedir?</vt:lpstr>
      <vt:lpstr>Sınır Koyma Nedir?</vt:lpstr>
      <vt:lpstr>Sınır Koyma Nedir?</vt:lpstr>
      <vt:lpstr>Sınır Koyma Nedir?</vt:lpstr>
      <vt:lpstr>Sınır Koyma Neden Önemlidir?</vt:lpstr>
      <vt:lpstr>Sınır Koyma Neden Önemlidir?</vt:lpstr>
      <vt:lpstr>Sınır Koyma Neden Önemlidir?</vt:lpstr>
      <vt:lpstr>Sınır Koyma Neden Önemlidir?</vt:lpstr>
      <vt:lpstr>Sınır Türleri</vt:lpstr>
      <vt:lpstr>Sınır Türleri</vt:lpstr>
      <vt:lpstr>Sınır Türleri</vt:lpstr>
      <vt:lpstr>Ebeveyn Tutumları</vt:lpstr>
      <vt:lpstr>Otoriter/Baskıcı Tutum</vt:lpstr>
      <vt:lpstr>Koruyucu/Müdahaleci Tutum</vt:lpstr>
      <vt:lpstr>İlgisiz/Kayıtsız Tutum</vt:lpstr>
      <vt:lpstr>Dengesiz/Kararsız Tutum</vt:lpstr>
      <vt:lpstr>Demokratik Tutum</vt:lpstr>
      <vt:lpstr>PowerPoint Sunusu</vt:lpstr>
      <vt:lpstr>Ergenlik Döneminde Sınır Koyma</vt:lpstr>
      <vt:lpstr>Ergenlik Döneminde Sınır Koyma</vt:lpstr>
      <vt:lpstr>Ergenlik Döneminde Sınır Koyma</vt:lpstr>
      <vt:lpstr>Ergenlik Döneminde Sınır Koyma</vt:lpstr>
      <vt:lpstr>Ergenlik Döneminde Sınır Koyma</vt:lpstr>
      <vt:lpstr>Ergenlik Döneminde Sınır Koyma</vt:lpstr>
      <vt:lpstr>Ergenlik Döneminde Sınır Koyma</vt:lpstr>
      <vt:lpstr>Doğru Sınır Nasıl Konulur?</vt:lpstr>
      <vt:lpstr>Doğru Sınır Nasıl Koyulur?</vt:lpstr>
      <vt:lpstr>Doğru Sınır Nasıl Konulur?</vt:lpstr>
      <vt:lpstr>Doğru Sınır Nasıl Koyulur?</vt:lpstr>
      <vt:lpstr>Doğru Sınır Nasıl Koyulur?</vt:lpstr>
      <vt:lpstr>Doğru Sınır Nasıl Koyulur?</vt:lpstr>
      <vt:lpstr>Doğru Sınır Nasıl Koyulur?</vt:lpstr>
      <vt:lpstr>Doğru Sınır Nasıl Koyulur?</vt:lpstr>
      <vt:lpstr>Doğru Sınır Nasıl Koyulur?</vt:lpstr>
      <vt:lpstr>Esnek Sınırlar</vt:lpstr>
      <vt:lpstr>Esnek Sınırlar</vt:lpstr>
      <vt:lpstr>Esnek Sınırlar</vt:lpstr>
      <vt:lpstr>Esnek Sınırlar</vt:lpstr>
      <vt:lpstr>Karar Vermede Söz Sahibi Olma </vt:lpstr>
      <vt:lpstr>Karar Vermede Söz Sahibi Olma </vt:lpstr>
      <vt:lpstr>Karar Vermede Söz Sahibi Olma </vt:lpstr>
      <vt:lpstr>Karar Vermede Söz Sahibi Olma </vt:lpstr>
      <vt:lpstr>Karar Vermede Söz Sahibi Olma </vt:lpstr>
      <vt:lpstr>Karar Vermede Söz Sahibi Olma </vt:lpstr>
      <vt:lpstr>Uzun Süreçlerin Sonuçları</vt:lpstr>
      <vt:lpstr>Uzun Süreçlerin Sonuçları</vt:lpstr>
      <vt:lpstr>Uzun Süreçlerin Sonuçları</vt:lpstr>
      <vt:lpstr>Uzun Süreçlerin Sonuçları</vt:lpstr>
      <vt:lpstr>Sınır Koymada Sevginin Rolü</vt:lpstr>
      <vt:lpstr>Kaynakça</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Y.EmreDEMIRBAS</dc:creator>
  <cp:lastModifiedBy>Hasan Eraydın</cp:lastModifiedBy>
  <cp:revision>146</cp:revision>
  <dcterms:created xsi:type="dcterms:W3CDTF">2020-09-01T10:58:30Z</dcterms:created>
  <dcterms:modified xsi:type="dcterms:W3CDTF">2023-09-01T09:03:11Z</dcterms:modified>
</cp:coreProperties>
</file>